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Lst>
  <p:sldIdLst>
    <p:sldId id="257" r:id="rId2"/>
    <p:sldId id="258" r:id="rId3"/>
    <p:sldId id="260" r:id="rId4"/>
    <p:sldId id="272" r:id="rId5"/>
    <p:sldId id="274" r:id="rId6"/>
    <p:sldId id="273" r:id="rId7"/>
    <p:sldId id="264" r:id="rId8"/>
    <p:sldId id="261" r:id="rId9"/>
    <p:sldId id="262" r:id="rId10"/>
    <p:sldId id="278" r:id="rId11"/>
    <p:sldId id="263" r:id="rId12"/>
    <p:sldId id="265" r:id="rId13"/>
    <p:sldId id="266" r:id="rId14"/>
    <p:sldId id="268" r:id="rId15"/>
    <p:sldId id="269" r:id="rId16"/>
    <p:sldId id="275" r:id="rId17"/>
    <p:sldId id="276" r:id="rId18"/>
    <p:sldId id="277" r:id="rId19"/>
    <p:sldId id="279" r:id="rId20"/>
    <p:sldId id="270"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8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05021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650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227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71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9334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201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143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9875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3/24/2020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21192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3/24/2020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259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3/24/2020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0631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5400" b="1" dirty="0" smtClean="0"/>
              <a:t>Ідеї – винаходи – відкриття </a:t>
            </a:r>
            <a:endParaRPr lang="uk-UA" sz="5400" b="1" dirty="0"/>
          </a:p>
        </p:txBody>
      </p:sp>
      <p:pic>
        <p:nvPicPr>
          <p:cNvPr id="4" name="Объект 3"/>
          <p:cNvPicPr>
            <a:picLocks noGrp="1" noChangeAspect="1"/>
          </p:cNvPicPr>
          <p:nvPr>
            <p:ph idx="1"/>
          </p:nvPr>
        </p:nvPicPr>
        <p:blipFill>
          <a:blip r:embed="rId2"/>
          <a:stretch>
            <a:fillRect/>
          </a:stretch>
        </p:blipFill>
        <p:spPr>
          <a:xfrm>
            <a:off x="3916663" y="1833384"/>
            <a:ext cx="4419633" cy="4399991"/>
          </a:xfrm>
          <a:prstGeom prst="rect">
            <a:avLst/>
          </a:prstGeom>
        </p:spPr>
      </p:pic>
    </p:spTree>
    <p:extLst>
      <p:ext uri="{BB962C8B-B14F-4D97-AF65-F5344CB8AC3E}">
        <p14:creationId xmlns:p14="http://schemas.microsoft.com/office/powerpoint/2010/main" val="426565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6011166"/>
          </a:xfrm>
        </p:spPr>
        <p:txBody>
          <a:bodyPr>
            <a:normAutofit/>
          </a:bodyPr>
          <a:lstStyle/>
          <a:p>
            <a:pPr>
              <a:lnSpc>
                <a:spcPct val="140000"/>
              </a:lnSpc>
              <a:spcBef>
                <a:spcPts val="0"/>
              </a:spcBef>
              <a:spcAft>
                <a:spcPts val="0"/>
              </a:spcAft>
            </a:pPr>
            <a:r>
              <a:rPr lang="uk-UA" sz="2600" dirty="0">
                <a:latin typeface="+mn-lt"/>
              </a:rPr>
              <a:t>Брати вже не лежали, а сиділи. Вони забурчали на першого брата.</a:t>
            </a:r>
            <a:br>
              <a:rPr lang="uk-UA" sz="2600" dirty="0">
                <a:latin typeface="+mn-lt"/>
              </a:rPr>
            </a:br>
            <a:r>
              <a:rPr lang="uk-UA" sz="2600" dirty="0">
                <a:latin typeface="+mn-lt"/>
              </a:rPr>
              <a:t>— Усе, ми поїхали! А ти винаходь сам своє колесо, потім розкажеш.</a:t>
            </a:r>
            <a:br>
              <a:rPr lang="uk-UA" sz="2600" dirty="0">
                <a:latin typeface="+mn-lt"/>
              </a:rPr>
            </a:br>
            <a:r>
              <a:rPr lang="uk-UA" sz="2600" dirty="0">
                <a:latin typeface="+mn-lt"/>
              </a:rPr>
              <a:t>— Я не говорив, що ми мусимо винайти щось важливе прямо сьогодні, — сказав брат не зовсім впевнено. — Можна й завтра. Або наступного тижня.       Брати сіли на велосипеди і поїхали далі, нудні й сумні. А я дивився навколо себе, робив відкриття і насвистував пісеньку. </a:t>
            </a:r>
            <a:br>
              <a:rPr lang="uk-UA" sz="2600" dirty="0">
                <a:latin typeface="+mn-lt"/>
              </a:rPr>
            </a:br>
            <a:r>
              <a:rPr lang="uk-UA" sz="2600" dirty="0">
                <a:latin typeface="+mn-lt"/>
              </a:rPr>
              <a:t>                                                                                 </a:t>
            </a:r>
            <a:r>
              <a:rPr lang="uk-UA" sz="2600" dirty="0" smtClean="0">
                <a:latin typeface="+mn-lt"/>
              </a:rPr>
              <a:t>                  </a:t>
            </a:r>
            <a:r>
              <a:rPr lang="uk-UA" sz="2600" dirty="0">
                <a:latin typeface="+mn-lt"/>
              </a:rPr>
              <a:t>За </a:t>
            </a:r>
            <a:r>
              <a:rPr lang="uk-UA" sz="2600" dirty="0" err="1">
                <a:latin typeface="+mn-lt"/>
              </a:rPr>
              <a:t>Бартом</a:t>
            </a:r>
            <a:r>
              <a:rPr lang="uk-UA" sz="2600" dirty="0">
                <a:latin typeface="+mn-lt"/>
              </a:rPr>
              <a:t> </a:t>
            </a:r>
            <a:r>
              <a:rPr lang="uk-UA" sz="2600" dirty="0" err="1">
                <a:latin typeface="+mn-lt"/>
              </a:rPr>
              <a:t>Муяртом</a:t>
            </a:r>
            <a:r>
              <a:rPr lang="uk-UA" sz="2600" dirty="0">
                <a:latin typeface="+mn-lt"/>
              </a:rPr>
              <a:t/>
            </a:r>
            <a:br>
              <a:rPr lang="uk-UA" sz="2600" dirty="0">
                <a:latin typeface="+mn-lt"/>
              </a:rPr>
            </a:br>
            <a:endParaRPr lang="uk-UA" sz="2600" dirty="0">
              <a:latin typeface="+mn-lt"/>
            </a:endParaRPr>
          </a:p>
        </p:txBody>
      </p:sp>
    </p:spTree>
    <p:extLst>
      <p:ext uri="{BB962C8B-B14F-4D97-AF65-F5344CB8AC3E}">
        <p14:creationId xmlns:p14="http://schemas.microsoft.com/office/powerpoint/2010/main" val="293714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t>Прочитай запитання і дай відповіді</a:t>
            </a:r>
            <a:endParaRPr lang="uk-UA" b="1" dirty="0"/>
          </a:p>
        </p:txBody>
      </p:sp>
      <p:sp>
        <p:nvSpPr>
          <p:cNvPr id="3" name="Объект 2"/>
          <p:cNvSpPr>
            <a:spLocks noGrp="1"/>
          </p:cNvSpPr>
          <p:nvPr>
            <p:ph idx="1"/>
          </p:nvPr>
        </p:nvSpPr>
        <p:spPr>
          <a:xfrm>
            <a:off x="1097280" y="2485622"/>
            <a:ext cx="10058400" cy="3383471"/>
          </a:xfrm>
        </p:spPr>
        <p:txBody>
          <a:bodyPr/>
          <a:lstStyle/>
          <a:p>
            <a:pPr>
              <a:buFont typeface="Wingdings" panose="05000000000000000000" pitchFamily="2" charset="2"/>
              <a:buChar char="v"/>
            </a:pPr>
            <a:r>
              <a:rPr lang="uk-UA" sz="3600" dirty="0"/>
              <a:t>Чому, на твою думку, братам не вдалося нічого винайти? </a:t>
            </a:r>
            <a:endParaRPr lang="uk-UA" sz="3600" dirty="0" smtClean="0"/>
          </a:p>
          <a:p>
            <a:pPr>
              <a:buFont typeface="Wingdings" panose="05000000000000000000" pitchFamily="2" charset="2"/>
              <a:buChar char="v"/>
            </a:pPr>
            <a:r>
              <a:rPr lang="uk-UA" sz="3600" dirty="0" smtClean="0"/>
              <a:t>А </a:t>
            </a:r>
            <a:r>
              <a:rPr lang="uk-UA" sz="3600" dirty="0"/>
              <a:t>чому оповідач почувався щасливим? </a:t>
            </a:r>
            <a:endParaRPr lang="uk-UA" sz="3600" dirty="0" smtClean="0"/>
          </a:p>
          <a:p>
            <a:pPr>
              <a:buFont typeface="Wingdings" panose="05000000000000000000" pitchFamily="2" charset="2"/>
              <a:buChar char="v"/>
            </a:pPr>
            <a:r>
              <a:rPr lang="uk-UA" sz="3600" dirty="0" smtClean="0"/>
              <a:t>Що </a:t>
            </a:r>
            <a:r>
              <a:rPr lang="uk-UA" sz="3600" dirty="0"/>
              <a:t>потрібно, щоб стати винахідником?</a:t>
            </a:r>
          </a:p>
          <a:p>
            <a:endParaRPr lang="uk-UA" dirty="0"/>
          </a:p>
        </p:txBody>
      </p:sp>
    </p:spTree>
    <p:extLst>
      <p:ext uri="{BB962C8B-B14F-4D97-AF65-F5344CB8AC3E}">
        <p14:creationId xmlns:p14="http://schemas.microsoft.com/office/powerpoint/2010/main" val="1504371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7301" t="13400" r="8276" b="2526"/>
          <a:stretch/>
        </p:blipFill>
        <p:spPr>
          <a:xfrm>
            <a:off x="478440" y="513597"/>
            <a:ext cx="11240331" cy="5359168"/>
          </a:xfrm>
        </p:spPr>
      </p:pic>
    </p:spTree>
    <p:extLst>
      <p:ext uri="{BB962C8B-B14F-4D97-AF65-F5344CB8AC3E}">
        <p14:creationId xmlns:p14="http://schemas.microsoft.com/office/powerpoint/2010/main" val="3865190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t>Прочитай. Обміркуй.</a:t>
            </a:r>
            <a:endParaRPr lang="uk-UA" b="1" dirty="0"/>
          </a:p>
        </p:txBody>
      </p:sp>
      <p:sp>
        <p:nvSpPr>
          <p:cNvPr id="3" name="Объект 2"/>
          <p:cNvSpPr>
            <a:spLocks noGrp="1"/>
          </p:cNvSpPr>
          <p:nvPr>
            <p:ph sz="half" idx="1"/>
          </p:nvPr>
        </p:nvSpPr>
        <p:spPr>
          <a:xfrm>
            <a:off x="1097278" y="1845734"/>
            <a:ext cx="4672457" cy="4023360"/>
          </a:xfrm>
        </p:spPr>
        <p:txBody>
          <a:bodyPr>
            <a:normAutofit/>
          </a:bodyPr>
          <a:lstStyle/>
          <a:p>
            <a:pPr algn="just"/>
            <a:r>
              <a:rPr lang="uk-UA" sz="2800" dirty="0"/>
              <a:t>ВИНАХІДНИК </a:t>
            </a:r>
            <a:r>
              <a:rPr lang="uk-UA" sz="2800" dirty="0" smtClean="0"/>
              <a:t> — </a:t>
            </a:r>
          </a:p>
          <a:p>
            <a:pPr algn="just"/>
            <a:r>
              <a:rPr lang="uk-UA" sz="2800" dirty="0" smtClean="0"/>
              <a:t>це </a:t>
            </a:r>
            <a:r>
              <a:rPr lang="uk-UA" sz="2800" dirty="0"/>
              <a:t>людина, яка придумала якусь нову річ. Або новий спосіб щось робити. Також він поліпшує, удосконалює те, що вже є. </a:t>
            </a:r>
            <a:r>
              <a:rPr lang="uk-UA" sz="2800" dirty="0" smtClean="0"/>
              <a:t> </a:t>
            </a:r>
            <a:endParaRPr lang="uk-UA" sz="2800" dirty="0"/>
          </a:p>
        </p:txBody>
      </p:sp>
      <p:sp>
        <p:nvSpPr>
          <p:cNvPr id="4" name="Объект 3"/>
          <p:cNvSpPr>
            <a:spLocks noGrp="1"/>
          </p:cNvSpPr>
          <p:nvPr>
            <p:ph sz="half" idx="2"/>
          </p:nvPr>
        </p:nvSpPr>
        <p:spPr/>
        <p:txBody>
          <a:bodyPr/>
          <a:lstStyle/>
          <a:p>
            <a:pPr algn="just"/>
            <a:r>
              <a:rPr lang="uk-UA" sz="2800" dirty="0"/>
              <a:t>ВИНАХІД — це розум і праця багатьох людей. </a:t>
            </a:r>
            <a:endParaRPr lang="uk-UA" sz="2800" dirty="0" smtClean="0"/>
          </a:p>
          <a:p>
            <a:pPr algn="just"/>
            <a:r>
              <a:rPr lang="uk-UA" sz="2800" dirty="0" smtClean="0"/>
              <a:t>Проте </a:t>
            </a:r>
            <a:r>
              <a:rPr lang="uk-UA" sz="2800" dirty="0"/>
              <a:t>пам’ятають часто тільки когось одного. А часом — нікого. </a:t>
            </a:r>
            <a:endParaRPr lang="uk-UA" sz="2800" dirty="0" smtClean="0"/>
          </a:p>
          <a:p>
            <a:pPr algn="just"/>
            <a:r>
              <a:rPr lang="uk-UA" sz="2800" dirty="0" smtClean="0"/>
              <a:t>У </a:t>
            </a:r>
            <a:r>
              <a:rPr lang="uk-UA" sz="2800" dirty="0"/>
              <a:t>всіх винахідників є спільні риси. Їх усе цікавить. Вони люблять вчитися. Вони мають ідеї, як зробити життя кращим.</a:t>
            </a:r>
          </a:p>
          <a:p>
            <a:endParaRPr lang="uk-UA" dirty="0"/>
          </a:p>
        </p:txBody>
      </p:sp>
    </p:spTree>
    <p:extLst>
      <p:ext uri="{BB962C8B-B14F-4D97-AF65-F5344CB8AC3E}">
        <p14:creationId xmlns:p14="http://schemas.microsoft.com/office/powerpoint/2010/main" val="2408745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479" t="5156" r="2922"/>
          <a:stretch/>
        </p:blipFill>
        <p:spPr>
          <a:xfrm>
            <a:off x="283335" y="772732"/>
            <a:ext cx="11655381" cy="5536213"/>
          </a:xfrm>
          <a:prstGeom prst="rect">
            <a:avLst/>
          </a:prstGeom>
        </p:spPr>
      </p:pic>
    </p:spTree>
    <p:extLst>
      <p:ext uri="{BB962C8B-B14F-4D97-AF65-F5344CB8AC3E}">
        <p14:creationId xmlns:p14="http://schemas.microsoft.com/office/powerpoint/2010/main" val="3671513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8592" t="5156" r="19718"/>
          <a:stretch/>
        </p:blipFill>
        <p:spPr>
          <a:xfrm>
            <a:off x="1613349" y="19866"/>
            <a:ext cx="8511394" cy="6265024"/>
          </a:xfrm>
          <a:prstGeom prst="rect">
            <a:avLst/>
          </a:prstGeom>
        </p:spPr>
      </p:pic>
    </p:spTree>
    <p:extLst>
      <p:ext uri="{BB962C8B-B14F-4D97-AF65-F5344CB8AC3E}">
        <p14:creationId xmlns:p14="http://schemas.microsoft.com/office/powerpoint/2010/main" val="1334062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2465" t="16509" r="17817" b="5894"/>
          <a:stretch/>
        </p:blipFill>
        <p:spPr>
          <a:xfrm>
            <a:off x="1094704" y="0"/>
            <a:ext cx="9940748" cy="6220497"/>
          </a:xfrm>
          <a:prstGeom prst="rect">
            <a:avLst/>
          </a:prstGeom>
        </p:spPr>
      </p:pic>
    </p:spTree>
    <p:extLst>
      <p:ext uri="{BB962C8B-B14F-4D97-AF65-F5344CB8AC3E}">
        <p14:creationId xmlns:p14="http://schemas.microsoft.com/office/powerpoint/2010/main" val="1685207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7219" t="19328" r="21831" b="8525"/>
          <a:stretch/>
        </p:blipFill>
        <p:spPr>
          <a:xfrm>
            <a:off x="1352281" y="0"/>
            <a:ext cx="9491730" cy="6316853"/>
          </a:xfrm>
          <a:prstGeom prst="rect">
            <a:avLst/>
          </a:prstGeom>
        </p:spPr>
      </p:pic>
    </p:spTree>
    <p:extLst>
      <p:ext uri="{BB962C8B-B14F-4D97-AF65-F5344CB8AC3E}">
        <p14:creationId xmlns:p14="http://schemas.microsoft.com/office/powerpoint/2010/main" val="1180816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7429" t="18013" r="22148" b="9464"/>
          <a:stretch/>
        </p:blipFill>
        <p:spPr>
          <a:xfrm>
            <a:off x="1751527" y="106590"/>
            <a:ext cx="9079072" cy="6126786"/>
          </a:xfrm>
          <a:prstGeom prst="rect">
            <a:avLst/>
          </a:prstGeom>
        </p:spPr>
      </p:pic>
    </p:spTree>
    <p:extLst>
      <p:ext uri="{BB962C8B-B14F-4D97-AF65-F5344CB8AC3E}">
        <p14:creationId xmlns:p14="http://schemas.microsoft.com/office/powerpoint/2010/main" val="2258923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3415" t="17449" r="18345" b="5330"/>
          <a:stretch/>
        </p:blipFill>
        <p:spPr>
          <a:xfrm>
            <a:off x="871908" y="1"/>
            <a:ext cx="9959411" cy="6336406"/>
          </a:xfrm>
          <a:prstGeom prst="rect">
            <a:avLst/>
          </a:prstGeom>
        </p:spPr>
      </p:pic>
    </p:spTree>
    <p:extLst>
      <p:ext uri="{BB962C8B-B14F-4D97-AF65-F5344CB8AC3E}">
        <p14:creationId xmlns:p14="http://schemas.microsoft.com/office/powerpoint/2010/main" val="1292311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650" t="9491" r="14083" b="2532"/>
          <a:stretch/>
        </p:blipFill>
        <p:spPr>
          <a:xfrm>
            <a:off x="927279" y="149538"/>
            <a:ext cx="10712444" cy="6158497"/>
          </a:xfrm>
        </p:spPr>
      </p:pic>
    </p:spTree>
    <p:extLst>
      <p:ext uri="{BB962C8B-B14F-4D97-AF65-F5344CB8AC3E}">
        <p14:creationId xmlns:p14="http://schemas.microsoft.com/office/powerpoint/2010/main" val="1121964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758952"/>
            <a:ext cx="10287644" cy="3566160"/>
          </a:xfrm>
        </p:spPr>
        <p:txBody>
          <a:bodyPr>
            <a:normAutofit/>
          </a:bodyPr>
          <a:lstStyle/>
          <a:p>
            <a:r>
              <a:rPr lang="uk-UA" sz="3200" dirty="0" smtClean="0"/>
              <a:t>Який із зображених винаходів найдавніший</a:t>
            </a:r>
            <a:r>
              <a:rPr lang="uk-UA" sz="3200" dirty="0"/>
              <a:t>? </a:t>
            </a:r>
            <a:r>
              <a:rPr lang="uk-UA" sz="3200" dirty="0" smtClean="0"/>
              <a:t/>
            </a:r>
            <a:br>
              <a:rPr lang="uk-UA" sz="3200" dirty="0" smtClean="0"/>
            </a:br>
            <a:r>
              <a:rPr lang="uk-UA" sz="3200" dirty="0" smtClean="0"/>
              <a:t>Чи знаємо ми його автора</a:t>
            </a:r>
            <a:r>
              <a:rPr lang="uk-UA" sz="3200" dirty="0"/>
              <a:t>? </a:t>
            </a:r>
            <a:r>
              <a:rPr lang="uk-UA" sz="3200" dirty="0" smtClean="0"/>
              <a:t/>
            </a:r>
            <a:br>
              <a:rPr lang="uk-UA" sz="3200" dirty="0" smtClean="0"/>
            </a:br>
            <a:r>
              <a:rPr lang="uk-UA" sz="3200" dirty="0" smtClean="0"/>
              <a:t>Розкажи про зображені винаходи за планом</a:t>
            </a:r>
            <a:r>
              <a:rPr lang="uk-UA" sz="3200" dirty="0"/>
              <a:t>. </a:t>
            </a:r>
            <a:r>
              <a:rPr lang="uk-UA" sz="3200" dirty="0" smtClean="0"/>
              <a:t/>
            </a:r>
            <a:br>
              <a:rPr lang="uk-UA" sz="3200" dirty="0" smtClean="0"/>
            </a:br>
            <a:r>
              <a:rPr lang="uk-UA" sz="3200" dirty="0" smtClean="0"/>
              <a:t>З’ясуй  з  допомогою батьків</a:t>
            </a:r>
            <a:r>
              <a:rPr lang="uk-UA" sz="3200" dirty="0"/>
              <a:t>, </a:t>
            </a:r>
            <a:r>
              <a:rPr lang="uk-UA" sz="3200" dirty="0" smtClean="0"/>
              <a:t> якими винаходами твоя сім’я користується вдома </a:t>
            </a:r>
            <a:r>
              <a:rPr lang="uk-UA" sz="3200" dirty="0"/>
              <a:t>— </a:t>
            </a:r>
            <a:r>
              <a:rPr lang="uk-UA" sz="3200" dirty="0" smtClean="0"/>
              <a:t>у вітальні</a:t>
            </a:r>
            <a:r>
              <a:rPr lang="uk-UA" sz="3200" dirty="0"/>
              <a:t>, </a:t>
            </a:r>
            <a:r>
              <a:rPr lang="uk-UA" sz="3200" dirty="0" smtClean="0"/>
              <a:t>на кухні</a:t>
            </a:r>
            <a:r>
              <a:rPr lang="uk-UA" sz="3200" dirty="0"/>
              <a:t>, </a:t>
            </a:r>
            <a:r>
              <a:rPr lang="uk-UA" sz="3200" dirty="0" smtClean="0"/>
              <a:t>у ванній</a:t>
            </a:r>
            <a:r>
              <a:rPr lang="uk-UA" sz="3200" dirty="0"/>
              <a:t>, </a:t>
            </a:r>
            <a:r>
              <a:rPr lang="uk-UA" sz="3200" dirty="0" smtClean="0"/>
              <a:t>у гаражі</a:t>
            </a:r>
            <a:r>
              <a:rPr lang="uk-UA" sz="3200" dirty="0"/>
              <a:t>, </a:t>
            </a:r>
            <a:r>
              <a:rPr lang="uk-UA" sz="3200" dirty="0" smtClean="0"/>
              <a:t>на городі</a:t>
            </a:r>
            <a:r>
              <a:rPr lang="uk-UA" sz="3200" dirty="0"/>
              <a:t>. </a:t>
            </a:r>
            <a:r>
              <a:rPr lang="uk-UA" sz="3200" dirty="0" smtClean="0"/>
              <a:t/>
            </a:r>
            <a:br>
              <a:rPr lang="uk-UA" sz="3200" dirty="0" smtClean="0"/>
            </a:br>
            <a:r>
              <a:rPr lang="uk-UA" sz="3200" dirty="0" smtClean="0"/>
              <a:t>Про три винаходи напиши за планом</a:t>
            </a:r>
            <a:r>
              <a:rPr lang="uk-UA" sz="3200" dirty="0"/>
              <a:t>.</a:t>
            </a:r>
            <a:br>
              <a:rPr lang="uk-UA" sz="3200" dirty="0"/>
            </a:br>
            <a:endParaRPr lang="uk-UA" sz="3200" dirty="0"/>
          </a:p>
        </p:txBody>
      </p:sp>
      <p:sp>
        <p:nvSpPr>
          <p:cNvPr id="3" name="Текст 2"/>
          <p:cNvSpPr>
            <a:spLocks noGrp="1"/>
          </p:cNvSpPr>
          <p:nvPr>
            <p:ph type="body" idx="1"/>
          </p:nvPr>
        </p:nvSpPr>
        <p:spPr>
          <a:xfrm>
            <a:off x="1097280" y="4453128"/>
            <a:ext cx="10058400" cy="1793126"/>
          </a:xfrm>
        </p:spPr>
        <p:txBody>
          <a:bodyPr>
            <a:normAutofit fontScale="92500" lnSpcReduction="10000"/>
          </a:bodyPr>
          <a:lstStyle/>
          <a:p>
            <a:pPr algn="ctr"/>
            <a:r>
              <a:rPr lang="uk-UA" b="1" dirty="0" smtClean="0"/>
              <a:t>ПЛАН</a:t>
            </a:r>
          </a:p>
          <a:p>
            <a:r>
              <a:rPr lang="uk-UA" b="1" dirty="0" smtClean="0">
                <a:solidFill>
                  <a:srgbClr val="FFC000"/>
                </a:solidFill>
              </a:rPr>
              <a:t>1.</a:t>
            </a:r>
            <a:r>
              <a:rPr lang="uk-UA" b="1" dirty="0" smtClean="0"/>
              <a:t> </a:t>
            </a:r>
            <a:r>
              <a:rPr lang="uk-UA" b="1" dirty="0"/>
              <a:t>Назва винаходу. </a:t>
            </a:r>
            <a:endParaRPr lang="uk-UA" b="1" dirty="0" smtClean="0"/>
          </a:p>
          <a:p>
            <a:r>
              <a:rPr lang="uk-UA" b="1" dirty="0" smtClean="0">
                <a:solidFill>
                  <a:srgbClr val="FFC000"/>
                </a:solidFill>
              </a:rPr>
              <a:t>2.</a:t>
            </a:r>
            <a:r>
              <a:rPr lang="uk-UA" b="1" dirty="0" smtClean="0"/>
              <a:t> </a:t>
            </a:r>
            <a:r>
              <a:rPr lang="uk-UA" b="1" dirty="0"/>
              <a:t>Ім’я винахідника. </a:t>
            </a:r>
            <a:endParaRPr lang="uk-UA" b="1" dirty="0" smtClean="0"/>
          </a:p>
          <a:p>
            <a:r>
              <a:rPr lang="uk-UA" b="1" dirty="0" smtClean="0">
                <a:solidFill>
                  <a:srgbClr val="FFC000"/>
                </a:solidFill>
              </a:rPr>
              <a:t>3.</a:t>
            </a:r>
            <a:r>
              <a:rPr lang="uk-UA" b="1" dirty="0" smtClean="0"/>
              <a:t> </a:t>
            </a:r>
            <a:r>
              <a:rPr lang="uk-UA" b="1" dirty="0"/>
              <a:t>Як винахід змінив життя людей. </a:t>
            </a:r>
          </a:p>
        </p:txBody>
      </p:sp>
    </p:spTree>
    <p:extLst>
      <p:ext uri="{BB962C8B-B14F-4D97-AF65-F5344CB8AC3E}">
        <p14:creationId xmlns:p14="http://schemas.microsoft.com/office/powerpoint/2010/main" val="1926729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97280" y="758952"/>
            <a:ext cx="10058400" cy="2834254"/>
          </a:xfrm>
        </p:spPr>
        <p:txBody>
          <a:bodyPr/>
          <a:lstStyle/>
          <a:p>
            <a:pPr algn="ctr"/>
            <a:r>
              <a:rPr lang="uk-UA" b="1" dirty="0" smtClean="0"/>
              <a:t>Урок закінчено!</a:t>
            </a:r>
            <a:endParaRPr lang="uk-UA" b="1" dirty="0"/>
          </a:p>
        </p:txBody>
      </p:sp>
      <p:sp>
        <p:nvSpPr>
          <p:cNvPr id="3" name="Подзаголовок 2"/>
          <p:cNvSpPr>
            <a:spLocks noGrp="1"/>
          </p:cNvSpPr>
          <p:nvPr>
            <p:ph type="subTitle" idx="1"/>
          </p:nvPr>
        </p:nvSpPr>
        <p:spPr>
          <a:xfrm>
            <a:off x="1097280" y="4777593"/>
            <a:ext cx="10058400" cy="1143000"/>
          </a:xfrm>
        </p:spPr>
        <p:txBody>
          <a:bodyPr>
            <a:normAutofit/>
          </a:bodyPr>
          <a:lstStyle/>
          <a:p>
            <a:pPr algn="ctr"/>
            <a:r>
              <a:rPr lang="uk-UA" sz="4800" b="1" dirty="0" smtClean="0"/>
              <a:t>Дякую за роботу!</a:t>
            </a:r>
            <a:endParaRPr lang="uk-UA" sz="4800" b="1" dirty="0"/>
          </a:p>
        </p:txBody>
      </p:sp>
    </p:spTree>
    <p:extLst>
      <p:ext uri="{BB962C8B-B14F-4D97-AF65-F5344CB8AC3E}">
        <p14:creationId xmlns:p14="http://schemas.microsoft.com/office/powerpoint/2010/main" val="865785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49" y="371062"/>
            <a:ext cx="3604590" cy="3154016"/>
          </a:xfrm>
        </p:spPr>
        <p:txBody>
          <a:bodyPr>
            <a:noAutofit/>
          </a:bodyPr>
          <a:lstStyle/>
          <a:p>
            <a:r>
              <a:rPr lang="uk-UA" dirty="0" smtClean="0"/>
              <a:t>Що із зображеного </a:t>
            </a:r>
            <a:br>
              <a:rPr lang="uk-UA" dirty="0" smtClean="0"/>
            </a:br>
            <a:r>
              <a:rPr lang="uk-UA" dirty="0" smtClean="0"/>
              <a:t>є винаходом</a:t>
            </a:r>
            <a:r>
              <a:rPr lang="uk-UA" dirty="0"/>
              <a:t>, </a:t>
            </a:r>
            <a:r>
              <a:rPr lang="uk-UA" dirty="0" smtClean="0"/>
              <a:t>а що </a:t>
            </a:r>
            <a:r>
              <a:rPr lang="uk-UA" dirty="0"/>
              <a:t>— </a:t>
            </a:r>
            <a:r>
              <a:rPr lang="uk-UA" dirty="0" smtClean="0"/>
              <a:t>відкриттям</a:t>
            </a:r>
            <a:r>
              <a:rPr lang="uk-UA" dirty="0"/>
              <a:t>? </a:t>
            </a:r>
            <a:r>
              <a:rPr lang="uk-UA" dirty="0" smtClean="0"/>
              <a:t>Доведи свою думку</a:t>
            </a:r>
            <a:r>
              <a:rPr lang="uk-UA" dirty="0"/>
              <a:t>. </a:t>
            </a:r>
          </a:p>
        </p:txBody>
      </p:sp>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6419" r="3516"/>
          <a:stretch/>
        </p:blipFill>
        <p:spPr>
          <a:xfrm>
            <a:off x="4288212" y="276307"/>
            <a:ext cx="7757192" cy="5885954"/>
          </a:xfrm>
        </p:spPr>
      </p:pic>
      <p:sp>
        <p:nvSpPr>
          <p:cNvPr id="4" name="Текст 3"/>
          <p:cNvSpPr>
            <a:spLocks noGrp="1"/>
          </p:cNvSpPr>
          <p:nvPr>
            <p:ph type="body" sz="half" idx="2"/>
          </p:nvPr>
        </p:nvSpPr>
        <p:spPr>
          <a:xfrm>
            <a:off x="457200" y="4174435"/>
            <a:ext cx="3200400" cy="2130768"/>
          </a:xfrm>
        </p:spPr>
        <p:txBody>
          <a:bodyPr>
            <a:normAutofit/>
          </a:bodyPr>
          <a:lstStyle/>
          <a:p>
            <a:r>
              <a:rPr lang="uk-UA" sz="2400" dirty="0" smtClean="0"/>
              <a:t>Яка користь людям від цих винаходів і </a:t>
            </a:r>
            <a:r>
              <a:rPr lang="uk-UA" sz="2400" dirty="0" err="1" smtClean="0"/>
              <a:t>відкриттів</a:t>
            </a:r>
            <a:r>
              <a:rPr lang="uk-UA" sz="2400" dirty="0" smtClean="0"/>
              <a:t>?</a:t>
            </a:r>
          </a:p>
          <a:p>
            <a:r>
              <a:rPr lang="uk-UA" sz="2400" dirty="0" smtClean="0"/>
              <a:t>Знайди у своєму домі приклади винаходів</a:t>
            </a:r>
            <a:r>
              <a:rPr lang="uk-UA" sz="2400" dirty="0"/>
              <a:t>.</a:t>
            </a:r>
          </a:p>
        </p:txBody>
      </p:sp>
    </p:spTree>
    <p:extLst>
      <p:ext uri="{BB962C8B-B14F-4D97-AF65-F5344CB8AC3E}">
        <p14:creationId xmlns:p14="http://schemas.microsoft.com/office/powerpoint/2010/main" val="118872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457" y="570191"/>
            <a:ext cx="3606084" cy="3048772"/>
          </a:xfrm>
        </p:spPr>
        <p:txBody>
          <a:bodyPr>
            <a:noAutofit/>
          </a:bodyPr>
          <a:lstStyle/>
          <a:p>
            <a:r>
              <a:rPr lang="uk-UA" dirty="0" smtClean="0"/>
              <a:t>Що</a:t>
            </a:r>
            <a:r>
              <a:rPr lang="uk-UA" dirty="0"/>
              <a:t/>
            </a:r>
            <a:br>
              <a:rPr lang="uk-UA" dirty="0"/>
            </a:br>
            <a:r>
              <a:rPr lang="uk-UA" dirty="0"/>
              <a:t>є винаходом, а що — відкриттям? Доведи свою думку.</a:t>
            </a:r>
          </a:p>
        </p:txBody>
      </p:sp>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55787" t="7763" r="8708"/>
          <a:stretch/>
        </p:blipFill>
        <p:spPr>
          <a:xfrm>
            <a:off x="5795493" y="189922"/>
            <a:ext cx="5164428" cy="6423380"/>
          </a:xfrm>
        </p:spPr>
      </p:pic>
    </p:spTree>
    <p:extLst>
      <p:ext uri="{BB962C8B-B14F-4D97-AF65-F5344CB8AC3E}">
        <p14:creationId xmlns:p14="http://schemas.microsoft.com/office/powerpoint/2010/main" val="3532551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6978" t="5008" r="8105" b="4068"/>
          <a:stretch/>
        </p:blipFill>
        <p:spPr>
          <a:xfrm>
            <a:off x="181393" y="165984"/>
            <a:ext cx="11659828" cy="5977239"/>
          </a:xfrm>
        </p:spPr>
      </p:pic>
    </p:spTree>
    <p:extLst>
      <p:ext uri="{BB962C8B-B14F-4D97-AF65-F5344CB8AC3E}">
        <p14:creationId xmlns:p14="http://schemas.microsoft.com/office/powerpoint/2010/main" val="2220588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8535" y="286603"/>
            <a:ext cx="10589010" cy="859617"/>
          </a:xfrm>
        </p:spPr>
        <p:txBody>
          <a:bodyPr>
            <a:noAutofit/>
          </a:bodyPr>
          <a:lstStyle/>
          <a:p>
            <a:r>
              <a:rPr lang="uk-UA" sz="5400" b="1" dirty="0" smtClean="0">
                <a:solidFill>
                  <a:srgbClr val="FF0000"/>
                </a:solidFill>
              </a:rPr>
              <a:t>Чи може бути винахід небезпечним?</a:t>
            </a:r>
            <a:endParaRPr lang="uk-UA" sz="5400" b="1" dirty="0">
              <a:solidFill>
                <a:srgbClr val="FF0000"/>
              </a:solidFill>
            </a:endParaRP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7438" t="10798" r="8564" b="1507"/>
          <a:stretch/>
        </p:blipFill>
        <p:spPr>
          <a:xfrm>
            <a:off x="1210400" y="1146220"/>
            <a:ext cx="9945280" cy="4971152"/>
          </a:xfrm>
        </p:spPr>
      </p:pic>
    </p:spTree>
    <p:extLst>
      <p:ext uri="{BB962C8B-B14F-4D97-AF65-F5344CB8AC3E}">
        <p14:creationId xmlns:p14="http://schemas.microsoft.com/office/powerpoint/2010/main" val="4017861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5400" b="1" dirty="0" smtClean="0"/>
              <a:t>Стоп урок!</a:t>
            </a:r>
            <a:br>
              <a:rPr lang="uk-UA" sz="5400" b="1" dirty="0" smtClean="0"/>
            </a:br>
            <a:endParaRPr lang="uk-UA" sz="5400" b="1" dirty="0"/>
          </a:p>
        </p:txBody>
      </p:sp>
      <p:sp>
        <p:nvSpPr>
          <p:cNvPr id="4" name="Текст 3"/>
          <p:cNvSpPr>
            <a:spLocks noGrp="1"/>
          </p:cNvSpPr>
          <p:nvPr>
            <p:ph type="body" sz="half" idx="2"/>
          </p:nvPr>
        </p:nvSpPr>
        <p:spPr/>
        <p:txBody>
          <a:bodyPr>
            <a:normAutofit/>
          </a:bodyPr>
          <a:lstStyle/>
          <a:p>
            <a:r>
              <a:rPr lang="uk-UA" sz="3600" dirty="0" smtClean="0"/>
              <a:t>Попий води. Зроби декілька вправ.</a:t>
            </a:r>
            <a:endParaRPr lang="uk-UA" sz="3600" dirty="0"/>
          </a:p>
        </p:txBody>
      </p:sp>
      <p:pic>
        <p:nvPicPr>
          <p:cNvPr id="6" name="Соку Бачи Вира">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18200" y="891878"/>
            <a:ext cx="7633394" cy="4294485"/>
          </a:xfrm>
        </p:spPr>
      </p:pic>
    </p:spTree>
    <p:extLst>
      <p:ext uri="{BB962C8B-B14F-4D97-AF65-F5344CB8AC3E}">
        <p14:creationId xmlns:p14="http://schemas.microsoft.com/office/powerpoint/2010/main" val="518343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Прочитай оповідання</a:t>
            </a:r>
            <a:br>
              <a:rPr lang="uk-UA" dirty="0" smtClean="0"/>
            </a:br>
            <a:r>
              <a:rPr lang="uk-UA" dirty="0" smtClean="0"/>
              <a:t>Винаходи</a:t>
            </a:r>
            <a:endParaRPr lang="uk-UA" dirty="0"/>
          </a:p>
        </p:txBody>
      </p:sp>
      <p:sp>
        <p:nvSpPr>
          <p:cNvPr id="3" name="Объект 2"/>
          <p:cNvSpPr>
            <a:spLocks noGrp="1"/>
          </p:cNvSpPr>
          <p:nvPr>
            <p:ph sz="half" idx="1"/>
          </p:nvPr>
        </p:nvSpPr>
        <p:spPr>
          <a:xfrm>
            <a:off x="1097278" y="1845734"/>
            <a:ext cx="10058402" cy="4023360"/>
          </a:xfrm>
        </p:spPr>
        <p:txBody>
          <a:bodyPr>
            <a:normAutofit/>
          </a:bodyPr>
          <a:lstStyle/>
          <a:p>
            <a:pPr algn="just"/>
            <a:r>
              <a:rPr lang="uk-UA" sz="2600" dirty="0" smtClean="0"/>
              <a:t>       Мій </a:t>
            </a:r>
            <a:r>
              <a:rPr lang="uk-UA" sz="2600" dirty="0"/>
              <a:t>брат показав на колеса свого велосипеда і сказав, що треба винайти щось таке саме важливе, як колесо. Таке саме корисне, як вогонь, водогін або електрична лампочка. А то ми нічого ще не досягли в житті, про що люди будуть потім згадувати. </a:t>
            </a:r>
            <a:endParaRPr lang="uk-UA" sz="2600" dirty="0" smtClean="0"/>
          </a:p>
          <a:p>
            <a:pPr algn="just"/>
            <a:r>
              <a:rPr lang="uk-UA" sz="2600" dirty="0" smtClean="0"/>
              <a:t>      Я </a:t>
            </a:r>
            <a:r>
              <a:rPr lang="uk-UA" sz="2600" dirty="0"/>
              <a:t>згадав, як ми кілька разів розбирали на частини старі дитячі візочки,  і ще стару пральну машину, і зламане радіо. Але нам жодного разу потім не вдавалося хоча б щось скласти з деталей</a:t>
            </a:r>
            <a:r>
              <a:rPr lang="uk-UA" sz="2600" dirty="0" smtClean="0"/>
              <a:t>.</a:t>
            </a:r>
          </a:p>
          <a:p>
            <a:pPr algn="just"/>
            <a:r>
              <a:rPr lang="uk-UA" sz="2600" dirty="0" smtClean="0"/>
              <a:t>— </a:t>
            </a:r>
            <a:r>
              <a:rPr lang="uk-UA" sz="2600" dirty="0"/>
              <a:t>Ну і що тут складного? — сказав інший брат. — Треба просто думати про речі, яких ще немає, які досі ніхто не винайшов. </a:t>
            </a:r>
          </a:p>
        </p:txBody>
      </p:sp>
    </p:spTree>
    <p:extLst>
      <p:ext uri="{BB962C8B-B14F-4D97-AF65-F5344CB8AC3E}">
        <p14:creationId xmlns:p14="http://schemas.microsoft.com/office/powerpoint/2010/main" val="2267605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68946" y="1635617"/>
            <a:ext cx="10122795" cy="4984124"/>
          </a:xfrm>
        </p:spPr>
        <p:txBody>
          <a:bodyPr>
            <a:normAutofit lnSpcReduction="10000"/>
          </a:bodyPr>
          <a:lstStyle/>
          <a:p>
            <a:pPr algn="just">
              <a:lnSpc>
                <a:spcPct val="140000"/>
              </a:lnSpc>
            </a:pPr>
            <a:r>
              <a:rPr lang="uk-UA" sz="2400" dirty="0" smtClean="0"/>
              <a:t>           </a:t>
            </a:r>
            <a:r>
              <a:rPr lang="uk-UA" sz="2600" dirty="0" smtClean="0"/>
              <a:t>Кілька </a:t>
            </a:r>
            <a:r>
              <a:rPr lang="uk-UA" sz="2600" dirty="0"/>
              <a:t>хвилин брати мовчки дивилися на хмари. Було ясно, що вони винаходять літальні апарати або щось, що використовує силу вітру. Потім брати зізналися, що винайшли щось таке, як вертоліт. Але, нажаль, щось </a:t>
            </a:r>
            <a:r>
              <a:rPr lang="uk-UA" sz="2600" dirty="0" smtClean="0"/>
              <a:t>таке, </a:t>
            </a:r>
            <a:r>
              <a:rPr lang="uk-UA" sz="2600" dirty="0"/>
              <a:t>як вертоліт, винайшли вже до них. </a:t>
            </a:r>
            <a:endParaRPr lang="uk-UA" sz="2600" dirty="0" smtClean="0"/>
          </a:p>
          <a:p>
            <a:pPr algn="just">
              <a:lnSpc>
                <a:spcPct val="140000"/>
              </a:lnSpc>
              <a:spcBef>
                <a:spcPts val="0"/>
              </a:spcBef>
              <a:spcAft>
                <a:spcPts val="0"/>
              </a:spcAft>
            </a:pPr>
            <a:r>
              <a:rPr lang="uk-UA" sz="2600" dirty="0" smtClean="0"/>
              <a:t>          Я </a:t>
            </a:r>
            <a:r>
              <a:rPr lang="uk-UA" sz="2600" dirty="0"/>
              <a:t>відразу зрозумів, що треба винайти щось, пов’язане з травою, тому що я на ній лежу. Або що-небудь, пов’язане з мурашками, бо у мене по руці повзе мурашка. І я відчув себе щасливим. Навколо було так багато всього, </a:t>
            </a:r>
            <a:r>
              <a:rPr lang="uk-UA" sz="2600" dirty="0" smtClean="0"/>
              <a:t>   що </a:t>
            </a:r>
            <a:r>
              <a:rPr lang="uk-UA" sz="2600" dirty="0"/>
              <a:t>підказувало мені ідеї для винаходів</a:t>
            </a:r>
            <a:r>
              <a:rPr lang="uk-UA" sz="2600" dirty="0" smtClean="0"/>
              <a:t>.</a:t>
            </a:r>
          </a:p>
          <a:p>
            <a:pPr algn="just">
              <a:lnSpc>
                <a:spcPct val="140000"/>
              </a:lnSpc>
              <a:spcBef>
                <a:spcPts val="0"/>
              </a:spcBef>
              <a:spcAft>
                <a:spcPts val="0"/>
              </a:spcAft>
            </a:pPr>
            <a:r>
              <a:rPr lang="uk-UA" sz="2600" dirty="0" smtClean="0"/>
              <a:t>          </a:t>
            </a:r>
            <a:endParaRPr lang="uk-UA" sz="2400" dirty="0"/>
          </a:p>
        </p:txBody>
      </p:sp>
    </p:spTree>
    <p:extLst>
      <p:ext uri="{BB962C8B-B14F-4D97-AF65-F5344CB8AC3E}">
        <p14:creationId xmlns:p14="http://schemas.microsoft.com/office/powerpoint/2010/main" val="2953196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93</TotalTime>
  <Words>423</Words>
  <Application>Microsoft Office PowerPoint</Application>
  <PresentationFormat>Широкоэкранный</PresentationFormat>
  <Paragraphs>33</Paragraphs>
  <Slides>21</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Calibri</vt:lpstr>
      <vt:lpstr>Calibri Light</vt:lpstr>
      <vt:lpstr>Wingdings</vt:lpstr>
      <vt:lpstr>Ретро</vt:lpstr>
      <vt:lpstr>Ідеї – винаходи – відкриття </vt:lpstr>
      <vt:lpstr>Презентация PowerPoint</vt:lpstr>
      <vt:lpstr>Що із зображеного  є винаходом, а що — відкриттям? Доведи свою думку. </vt:lpstr>
      <vt:lpstr>Що є винаходом, а що — відкриттям? Доведи свою думку.</vt:lpstr>
      <vt:lpstr>Презентация PowerPoint</vt:lpstr>
      <vt:lpstr>Чи може бути винахід небезпечним?</vt:lpstr>
      <vt:lpstr>Стоп урок! </vt:lpstr>
      <vt:lpstr>Прочитай оповідання Винаходи</vt:lpstr>
      <vt:lpstr>Презентация PowerPoint</vt:lpstr>
      <vt:lpstr>Брати вже не лежали, а сиділи. Вони забурчали на першого брата. — Усе, ми поїхали! А ти винаходь сам своє колесо, потім розкажеш. — Я не говорив, що ми мусимо винайти щось важливе прямо сьогодні, — сказав брат не зовсім впевнено. — Можна й завтра. Або наступного тижня.       Брати сіли на велосипеди і поїхали далі, нудні й сумні. А я дивився навколо себе, робив відкриття і насвистував пісеньку.                                                                                                     За Бартом Муяртом </vt:lpstr>
      <vt:lpstr>Прочитай запитання і дай відповіді</vt:lpstr>
      <vt:lpstr>Презентация PowerPoint</vt:lpstr>
      <vt:lpstr>Прочитай. Обміркуй.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Який із зображених винаходів найдавніший?  Чи знаємо ми його автора?  Розкажи про зображені винаходи за планом.  З’ясуй  з  допомогою батьків,  якими винаходами твоя сім’я користується вдома — у вітальні, на кухні, у ванній, у гаражі, на городі.  Про три винаходи напиши за планом. </vt:lpstr>
      <vt:lpstr>Урок закінчено!</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Ідеї – винаходи – відкриття</dc:title>
  <dc:creator>Пользователь Windows</dc:creator>
  <cp:lastModifiedBy>Пользователь Windows</cp:lastModifiedBy>
  <cp:revision>13</cp:revision>
  <dcterms:created xsi:type="dcterms:W3CDTF">2020-03-22T13:39:20Z</dcterms:created>
  <dcterms:modified xsi:type="dcterms:W3CDTF">2020-03-24T13:50:32Z</dcterms:modified>
</cp:coreProperties>
</file>