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59" r:id="rId6"/>
    <p:sldId id="262" r:id="rId7"/>
    <p:sldId id="273" r:id="rId8"/>
    <p:sldId id="263" r:id="rId9"/>
    <p:sldId id="264" r:id="rId10"/>
    <p:sldId id="265" r:id="rId11"/>
    <p:sldId id="266" r:id="rId12"/>
    <p:sldId id="267" r:id="rId13"/>
    <p:sldId id="261" r:id="rId14"/>
    <p:sldId id="269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02421-D8CC-491D-B820-28A10FCAFC12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23FE-B8EF-4E10-A008-7D99D6C461D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48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423FE-B8EF-4E10-A008-7D99D6C461D8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7215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97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87361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404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4934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505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962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808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13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43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139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0252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A4FA10E-A31D-4831-8891-07CE2ADCC471}" type="datetimeFigureOut">
              <a:rPr lang="uk-UA" smtClean="0"/>
              <a:t>02.04.2020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D7380D-CE48-45A1-9DB6-5CAAB926432D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73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461920"/>
          </a:xfrm>
        </p:spPr>
        <p:txBody>
          <a:bodyPr/>
          <a:lstStyle/>
          <a:p>
            <a:pPr algn="ctr"/>
            <a:r>
              <a:rPr lang="uk-UA" dirty="0" smtClean="0"/>
              <a:t>Математика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uk-UA" dirty="0" smtClean="0"/>
              <a:t>ІІІ тиждень</a:t>
            </a:r>
          </a:p>
          <a:p>
            <a:pPr algn="ctr"/>
            <a:r>
              <a:rPr lang="uk-UA" smtClean="0"/>
              <a:t>Урок </a:t>
            </a:r>
            <a:r>
              <a:rPr lang="uk-UA" smtClean="0"/>
              <a:t>№1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499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64276"/>
            <a:ext cx="10058400" cy="996286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7.         Розв’язуємо задачу</a:t>
            </a:r>
            <a:r>
              <a:rPr lang="ru-RU" sz="5400" b="1" dirty="0" smtClean="0"/>
              <a:t>.</a:t>
            </a:r>
            <a:endParaRPr lang="uk-UA" sz="5400" b="1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97280" y="2013466"/>
            <a:ext cx="10058400" cy="4023360"/>
          </a:xfrm>
        </p:spPr>
        <p:txBody>
          <a:bodyPr>
            <a:normAutofit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Прочитай задачу 4 на </a:t>
            </a:r>
            <a:r>
              <a:rPr lang="uk-UA" sz="3200" dirty="0" err="1" smtClean="0"/>
              <a:t>стор</a:t>
            </a:r>
            <a:r>
              <a:rPr lang="uk-UA" sz="3200" dirty="0" smtClean="0"/>
              <a:t>. 112.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Ще раз прочитай питання задачі.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200" dirty="0"/>
              <a:t> </a:t>
            </a:r>
            <a:r>
              <a:rPr lang="uk-UA" sz="3200" dirty="0" smtClean="0"/>
              <a:t>Пригадай правило: </a:t>
            </a:r>
          </a:p>
          <a:p>
            <a:endParaRPr lang="uk-UA" dirty="0"/>
          </a:p>
          <a:p>
            <a:pPr algn="ctr"/>
            <a:r>
              <a:rPr lang="uk-UA" sz="4000" dirty="0" smtClean="0"/>
              <a:t>Щоб дізнатися у скільки разів одне число більше або менше іншого, треба більше число </a:t>
            </a:r>
            <a:r>
              <a:rPr lang="uk-UA" sz="4000" u="sng" dirty="0" smtClean="0"/>
              <a:t>___?____</a:t>
            </a:r>
            <a:r>
              <a:rPr lang="uk-UA" sz="4000" dirty="0" smtClean="0"/>
              <a:t> на менше.</a:t>
            </a:r>
          </a:p>
        </p:txBody>
      </p:sp>
    </p:spTree>
    <p:extLst>
      <p:ext uri="{BB962C8B-B14F-4D97-AF65-F5344CB8AC3E}">
        <p14:creationId xmlns:p14="http://schemas.microsoft.com/office/powerpoint/2010/main" val="2830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179" y="825689"/>
            <a:ext cx="10058400" cy="996286"/>
          </a:xfrm>
        </p:spPr>
        <p:txBody>
          <a:bodyPr>
            <a:noAutofit/>
          </a:bodyPr>
          <a:lstStyle/>
          <a:p>
            <a:r>
              <a:rPr lang="ru-RU" sz="5400" b="1" dirty="0" err="1" smtClean="0"/>
              <a:t>Крок</a:t>
            </a:r>
            <a:r>
              <a:rPr lang="ru-RU" sz="5400" b="1" dirty="0" smtClean="0"/>
              <a:t> 8.    </a:t>
            </a:r>
            <a:r>
              <a:rPr lang="ru-RU" sz="5400" b="1" dirty="0" err="1" smtClean="0"/>
              <a:t>Записуємо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коротку</a:t>
            </a:r>
            <a:r>
              <a:rPr lang="ru-RU" sz="5400" b="1" dirty="0" smtClean="0"/>
              <a:t> </a:t>
            </a:r>
            <a:r>
              <a:rPr lang="ru-RU" sz="5400" b="1" dirty="0" err="1" smtClean="0"/>
              <a:t>умову</a:t>
            </a:r>
            <a:endParaRPr lang="uk-UA" sz="54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977179" y="2074459"/>
            <a:ext cx="10298601" cy="3862316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Скільки тюльпанів подарував тато?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Скільки намалювали діти?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Яка дужку використовуємо, коли треба порівняти?</a:t>
            </a:r>
          </a:p>
          <a:p>
            <a:pPr marL="0" indent="0">
              <a:buNone/>
            </a:pP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Тато – 5 т.</a:t>
            </a:r>
          </a:p>
          <a:p>
            <a:pPr marL="0" indent="0">
              <a:buNone/>
            </a:pPr>
            <a:r>
              <a:rPr lang="uk-UA" sz="36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Діти – 15 т.</a:t>
            </a:r>
            <a:endParaRPr lang="uk-UA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sz="3600" dirty="0"/>
          </a:p>
        </p:txBody>
      </p:sp>
      <p:sp>
        <p:nvSpPr>
          <p:cNvPr id="29" name="Правая круглая скобка 28"/>
          <p:cNvSpPr/>
          <p:nvPr/>
        </p:nvSpPr>
        <p:spPr>
          <a:xfrm>
            <a:off x="3357349" y="4339987"/>
            <a:ext cx="95535" cy="846161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1" name="Прямая со стрелкой 30"/>
          <p:cNvCxnSpPr>
            <a:stCxn id="29" idx="0"/>
          </p:cNvCxnSpPr>
          <p:nvPr/>
        </p:nvCxnSpPr>
        <p:spPr>
          <a:xfrm flipH="1">
            <a:off x="3261815" y="4339987"/>
            <a:ext cx="955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29" idx="1"/>
          </p:cNvCxnSpPr>
          <p:nvPr/>
        </p:nvCxnSpPr>
        <p:spPr>
          <a:xfrm flipH="1">
            <a:off x="3261815" y="5186148"/>
            <a:ext cx="9553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3452884" y="4385309"/>
            <a:ext cx="192071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в ? </a:t>
            </a:r>
            <a:r>
              <a:rPr lang="ru-RU" sz="36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разів</a:t>
            </a:r>
            <a:r>
              <a:rPr lang="ru-RU" sz="36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 &gt;</a:t>
            </a:r>
            <a:endParaRPr lang="ru-RU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35" name="Выноска со стрелкой вниз 34"/>
          <p:cNvSpPr/>
          <p:nvPr/>
        </p:nvSpPr>
        <p:spPr>
          <a:xfrm>
            <a:off x="977179" y="4094328"/>
            <a:ext cx="4754881" cy="2033517"/>
          </a:xfrm>
          <a:prstGeom prst="down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/>
              <a:t>ПЕРЕВІР СЕБЕ</a:t>
            </a:r>
          </a:p>
          <a:p>
            <a:pPr algn="ctr"/>
            <a:r>
              <a:rPr lang="uk-UA" sz="2400" dirty="0" smtClean="0"/>
              <a:t>натисни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8623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79" y="764274"/>
            <a:ext cx="10058400" cy="996286"/>
          </a:xfrm>
        </p:spPr>
        <p:txBody>
          <a:bodyPr>
            <a:noAutofit/>
          </a:bodyPr>
          <a:lstStyle/>
          <a:p>
            <a:r>
              <a:rPr lang="ru-RU" sz="5400" b="1" dirty="0" err="1" smtClean="0"/>
              <a:t>Крок</a:t>
            </a:r>
            <a:r>
              <a:rPr lang="ru-RU" sz="5400" b="1" dirty="0" smtClean="0"/>
              <a:t> 9.               </a:t>
            </a:r>
            <a:r>
              <a:rPr lang="ru-RU" sz="5400" b="1" dirty="0" err="1" smtClean="0"/>
              <a:t>Розв’язання</a:t>
            </a:r>
            <a:endParaRPr lang="uk-UA" sz="54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097279" y="1856096"/>
            <a:ext cx="10298601" cy="4312692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Ще раз повтори правило…</a:t>
            </a:r>
          </a:p>
          <a:p>
            <a:r>
              <a:rPr lang="uk-UA" sz="3600" dirty="0" smtClean="0"/>
              <a:t>Щоб дізнатися у скільки разів одне число більше іншого, треба більше число поділити на менше.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… і </a:t>
            </a:r>
            <a:r>
              <a:rPr lang="uk-UA" sz="3600" dirty="0" err="1" smtClean="0"/>
              <a:t>запиши</a:t>
            </a:r>
            <a:r>
              <a:rPr lang="uk-UA" sz="3600" dirty="0" smtClean="0"/>
              <a:t> розв’язання.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err="1" smtClean="0"/>
              <a:t>Запиши</a:t>
            </a:r>
            <a:r>
              <a:rPr lang="uk-UA" sz="3600" dirty="0" smtClean="0"/>
              <a:t> відповідь. Пам’ятай: ти шукаєш – у скільки </a:t>
            </a:r>
            <a:r>
              <a:rPr lang="uk-UA" sz="3600" dirty="0" smtClean="0">
                <a:solidFill>
                  <a:srgbClr val="C00000"/>
                </a:solidFill>
              </a:rPr>
              <a:t>разів</a:t>
            </a:r>
            <a:r>
              <a:rPr lang="uk-UA" sz="3600" dirty="0" smtClean="0"/>
              <a:t> більше.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11995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/>
              <a:t>Крок </a:t>
            </a:r>
            <a:r>
              <a:rPr lang="uk-UA" sz="5400" b="1" dirty="0" smtClean="0"/>
              <a:t>10.         </a:t>
            </a:r>
            <a:r>
              <a:rPr lang="ru-RU" sz="5400" b="1" dirty="0" err="1" smtClean="0"/>
              <a:t>Самостійна</a:t>
            </a:r>
            <a:r>
              <a:rPr lang="ru-RU" sz="5400" b="1" dirty="0" smtClean="0"/>
              <a:t> робота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200" dirty="0" smtClean="0"/>
              <a:t>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112, завдання 8 – усно добери числа.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112, завдання 5.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4000" dirty="0" smtClean="0"/>
              <a:t> </a:t>
            </a:r>
            <a:r>
              <a:rPr lang="uk-UA" sz="4000" dirty="0" err="1" smtClean="0"/>
              <a:t>Стор</a:t>
            </a:r>
            <a:r>
              <a:rPr lang="uk-UA" sz="4000" dirty="0" smtClean="0"/>
              <a:t>. 113. завдання 3.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530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429301"/>
            <a:ext cx="10058400" cy="148760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Урок закінчено!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800" b="1" dirty="0"/>
              <a:t>Дякую за роботу!</a:t>
            </a:r>
          </a:p>
        </p:txBody>
      </p:sp>
    </p:spTree>
    <p:extLst>
      <p:ext uri="{BB962C8B-B14F-4D97-AF65-F5344CB8AC3E}">
        <p14:creationId xmlns:p14="http://schemas.microsoft.com/office/powerpoint/2010/main" val="46547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Приготуй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Робочий зошит</a:t>
            </a:r>
          </a:p>
          <a:p>
            <a:r>
              <a:rPr lang="uk-UA" sz="3200" dirty="0" smtClean="0"/>
              <a:t>Підручник з математики</a:t>
            </a:r>
          </a:p>
          <a:p>
            <a:r>
              <a:rPr lang="uk-UA" sz="3200" dirty="0" smtClean="0"/>
              <a:t>Ручку, олівець, лінійку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Читати інструкції уважно і крокувати за ними</a:t>
            </a:r>
          </a:p>
          <a:p>
            <a:r>
              <a:rPr lang="uk-UA" sz="3200" dirty="0" smtClean="0"/>
              <a:t>Виконувати усні обчислення</a:t>
            </a:r>
          </a:p>
          <a:p>
            <a:r>
              <a:rPr lang="uk-UA" sz="3200" dirty="0" smtClean="0"/>
              <a:t>Записувати розв’язання задач</a:t>
            </a:r>
          </a:p>
          <a:p>
            <a:r>
              <a:rPr lang="uk-UA" sz="3200" dirty="0" smtClean="0"/>
              <a:t>Самостійно вести записи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236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 smtClean="0"/>
              <a:t>Крок 1             Усний рахунок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131734"/>
          </a:xfrm>
        </p:spPr>
        <p:txBody>
          <a:bodyPr>
            <a:normAutofit/>
          </a:bodyPr>
          <a:lstStyle/>
          <a:p>
            <a:pPr algn="ctr"/>
            <a:endParaRPr lang="uk-UA" sz="4400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978324" y="2786501"/>
            <a:ext cx="2374710" cy="192433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dirty="0" smtClean="0"/>
              <a:t>: 6</a:t>
            </a:r>
            <a:endParaRPr lang="uk-UA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89633" y="4249170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30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22288" y="1888109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42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54944" y="4226591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36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7246638" y="2811438"/>
            <a:ext cx="2497864" cy="189939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/>
              <a:t>•</a:t>
            </a:r>
            <a:r>
              <a:rPr lang="uk-UA" dirty="0" smtClean="0"/>
              <a:t> </a:t>
            </a:r>
            <a:r>
              <a:rPr lang="uk-UA" sz="4400" dirty="0" smtClean="0"/>
              <a:t>6 </a:t>
            </a:r>
            <a:endParaRPr lang="uk-UA" sz="4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710914" y="424917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4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27708" y="1888109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8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44502" y="424917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9</a:t>
            </a:r>
            <a:endParaRPr lang="ru-RU" sz="5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60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b="1" dirty="0" smtClean="0"/>
              <a:t>Крок 2  </a:t>
            </a:r>
            <a:r>
              <a:rPr lang="uk-UA" sz="5300" b="1" dirty="0" smtClean="0"/>
              <a:t>Приготуйся працювати у зошиті</a:t>
            </a:r>
            <a:endParaRPr lang="uk-UA" sz="53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060812"/>
            <a:ext cx="10058400" cy="3808282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4400" dirty="0" smtClean="0"/>
              <a:t>Який сьогодні день тижня?</a:t>
            </a:r>
          </a:p>
          <a:p>
            <a:pPr algn="ctr"/>
            <a:r>
              <a:rPr lang="uk-UA" sz="4400" dirty="0" smtClean="0"/>
              <a:t>Яке число і місяць?</a:t>
            </a:r>
          </a:p>
          <a:p>
            <a:pPr algn="ctr"/>
            <a:r>
              <a:rPr lang="uk-UA" sz="4400" dirty="0" err="1" smtClean="0"/>
              <a:t>Запиши</a:t>
            </a:r>
            <a:r>
              <a:rPr lang="uk-UA" sz="4400" dirty="0" smtClean="0"/>
              <a:t> дату.</a:t>
            </a:r>
          </a:p>
          <a:p>
            <a:pPr algn="ctr"/>
            <a:r>
              <a:rPr lang="uk-UA" sz="4400" dirty="0" err="1" smtClean="0"/>
              <a:t>Пропиши</a:t>
            </a:r>
            <a:r>
              <a:rPr lang="uk-UA" sz="4400" dirty="0" smtClean="0"/>
              <a:t> число у рядок каліграфічно.</a:t>
            </a:r>
          </a:p>
          <a:p>
            <a:pPr algn="ctr"/>
            <a:r>
              <a:rPr lang="uk-UA" sz="4400" dirty="0" smtClean="0"/>
              <a:t>Розкажи про число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41253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6976" y="579250"/>
            <a:ext cx="10058400" cy="1201003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Крок 3.        Усно обчисли вирази</a:t>
            </a:r>
            <a:endParaRPr lang="uk-UA" sz="5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24826" y="2072900"/>
            <a:ext cx="23610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 smtClean="0"/>
              <a:t>26 + 32</a:t>
            </a:r>
          </a:p>
          <a:p>
            <a:r>
              <a:rPr lang="uk-UA" sz="4000" dirty="0" smtClean="0"/>
              <a:t>32 + 26 </a:t>
            </a:r>
            <a:endParaRPr lang="uk-UA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25645" y="2072900"/>
            <a:ext cx="23610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 smtClean="0"/>
              <a:t>46 + 9</a:t>
            </a:r>
          </a:p>
          <a:p>
            <a:r>
              <a:rPr lang="uk-UA" sz="4000" dirty="0" smtClean="0"/>
              <a:t>9 + 46 </a:t>
            </a:r>
            <a:endParaRPr lang="uk-UA" sz="4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578528" y="2072900"/>
            <a:ext cx="23610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 smtClean="0"/>
              <a:t>16 + 34</a:t>
            </a:r>
          </a:p>
          <a:p>
            <a:r>
              <a:rPr lang="uk-UA" sz="4000" dirty="0" smtClean="0"/>
              <a:t>34 + 16 </a:t>
            </a:r>
            <a:endParaRPr lang="uk-UA" sz="4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73182" y="3981633"/>
            <a:ext cx="967245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Поясни, </a:t>
            </a:r>
            <a:r>
              <a:rPr lang="ru-R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чому</a:t>
            </a:r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суми</a:t>
            </a:r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</a:p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в </a:t>
            </a:r>
            <a:r>
              <a:rPr lang="ru-R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кожній</a:t>
            </a:r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парі</a:t>
            </a:r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виразів</a:t>
            </a:r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ru-RU" sz="5400" b="1" cap="none" spc="0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однакові</a:t>
            </a:r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.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9091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3233" y="567436"/>
            <a:ext cx="10237113" cy="1119116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Крок 4. Розглянь </a:t>
            </a:r>
            <a:r>
              <a:rPr lang="ru-RU" b="1" dirty="0" err="1" smtClean="0"/>
              <a:t>малюнки</a:t>
            </a:r>
            <a:r>
              <a:rPr lang="ru-RU" b="1" dirty="0" smtClean="0"/>
              <a:t>. Прочитай записи</a:t>
            </a:r>
            <a:endParaRPr lang="uk-UA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9368" t="27972" r="16594" b="58271"/>
          <a:stretch/>
        </p:blipFill>
        <p:spPr>
          <a:xfrm>
            <a:off x="791569" y="2019869"/>
            <a:ext cx="10508777" cy="126924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67371" y="3622428"/>
            <a:ext cx="8539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uk-UA" sz="5400" dirty="0"/>
              <a:t>• </a:t>
            </a:r>
            <a:r>
              <a:rPr lang="uk-UA" sz="5400" dirty="0" smtClean="0"/>
              <a:t>4 = 8                       4 </a:t>
            </a:r>
            <a:r>
              <a:rPr lang="uk-UA" sz="5400" dirty="0"/>
              <a:t>• </a:t>
            </a:r>
            <a:r>
              <a:rPr lang="uk-UA" sz="5400" dirty="0" smtClean="0"/>
              <a:t>2 = 8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59976" y="4545758"/>
            <a:ext cx="775430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err="1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Що</a:t>
            </a:r>
            <a:r>
              <a:rPr lang="ru-RU" sz="5400" b="0" cap="none" spc="0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5400" b="0" cap="none" spc="0" dirty="0" err="1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змінилося</a:t>
            </a:r>
            <a:r>
              <a:rPr lang="ru-RU" sz="5400" b="0" cap="none" spc="0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у </a:t>
            </a:r>
            <a:r>
              <a:rPr lang="ru-RU" sz="5400" b="0" cap="none" spc="0" dirty="0" err="1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виразах</a:t>
            </a:r>
            <a:r>
              <a:rPr lang="ru-RU" sz="5400" b="0" cap="none" spc="0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</a:p>
          <a:p>
            <a:pPr algn="ctr"/>
            <a:r>
              <a:rPr lang="ru-RU" sz="5400" dirty="0" err="1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Що</a:t>
            </a:r>
            <a:r>
              <a:rPr lang="ru-RU" sz="5400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ru-RU" sz="5400" dirty="0" err="1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залишилося</a:t>
            </a:r>
            <a:r>
              <a:rPr lang="ru-RU" sz="5400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без </a:t>
            </a:r>
            <a:r>
              <a:rPr lang="ru-RU" sz="5400" dirty="0" err="1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змін</a:t>
            </a:r>
            <a:r>
              <a:rPr lang="ru-RU" sz="5400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?</a:t>
            </a:r>
            <a:endParaRPr lang="ru-RU" sz="5400" b="0" cap="none" spc="0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72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Крок 5. Переставний закон множення: прочитай і запам’ятай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2084821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/>
              <a:t>Від перестановки множників добуток не змінюється.</a:t>
            </a:r>
            <a:endParaRPr lang="uk-UA" sz="6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30107" y="3794078"/>
            <a:ext cx="319029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C00000"/>
                </a:solidFill>
              </a:rPr>
              <a:t>5 </a:t>
            </a:r>
            <a:r>
              <a:rPr lang="uk-UA" sz="5400" b="1" dirty="0">
                <a:ln/>
                <a:solidFill>
                  <a:srgbClr val="C00000"/>
                </a:solidFill>
              </a:rPr>
              <a:t>• </a:t>
            </a:r>
            <a:r>
              <a:rPr lang="uk-UA" sz="5400" b="1" dirty="0" smtClean="0">
                <a:ln/>
                <a:solidFill>
                  <a:srgbClr val="C00000"/>
                </a:solidFill>
              </a:rPr>
              <a:t>6 = 30</a:t>
            </a:r>
          </a:p>
          <a:p>
            <a:pPr algn="ctr"/>
            <a:r>
              <a:rPr lang="uk-UA" sz="5400" b="1" dirty="0" smtClean="0">
                <a:ln/>
                <a:solidFill>
                  <a:srgbClr val="C00000"/>
                </a:solidFill>
              </a:rPr>
              <a:t> 6 </a:t>
            </a:r>
            <a:r>
              <a:rPr lang="uk-UA" sz="5400" b="1" dirty="0">
                <a:ln/>
                <a:solidFill>
                  <a:srgbClr val="C00000"/>
                </a:solidFill>
              </a:rPr>
              <a:t>• </a:t>
            </a:r>
            <a:r>
              <a:rPr lang="uk-UA" sz="5400" b="1" dirty="0" smtClean="0">
                <a:ln/>
                <a:solidFill>
                  <a:srgbClr val="C00000"/>
                </a:solidFill>
              </a:rPr>
              <a:t>? = 30</a:t>
            </a:r>
            <a:r>
              <a:rPr lang="ru-RU" sz="5400" b="1" dirty="0" smtClean="0">
                <a:ln/>
                <a:solidFill>
                  <a:srgbClr val="C00000"/>
                </a:solidFill>
              </a:rPr>
              <a:t> </a:t>
            </a:r>
            <a:endParaRPr lang="ru-RU" sz="5400" b="1" dirty="0">
              <a:ln/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2507" y="3794078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sz="5400" b="1" dirty="0" smtClean="0">
                <a:ln/>
                <a:solidFill>
                  <a:srgbClr val="C00000"/>
                </a:solidFill>
              </a:rPr>
              <a:t>4 </a:t>
            </a:r>
            <a:r>
              <a:rPr lang="uk-UA" sz="5400" b="1" dirty="0">
                <a:ln/>
                <a:solidFill>
                  <a:srgbClr val="C00000"/>
                </a:solidFill>
              </a:rPr>
              <a:t>• </a:t>
            </a:r>
            <a:r>
              <a:rPr lang="uk-UA" sz="5400" b="1" dirty="0" smtClean="0">
                <a:ln/>
                <a:solidFill>
                  <a:srgbClr val="C00000"/>
                </a:solidFill>
              </a:rPr>
              <a:t>9 </a:t>
            </a:r>
            <a:r>
              <a:rPr lang="uk-UA" sz="5400" b="1" dirty="0">
                <a:ln/>
                <a:solidFill>
                  <a:srgbClr val="C00000"/>
                </a:solidFill>
              </a:rPr>
              <a:t>= </a:t>
            </a:r>
            <a:r>
              <a:rPr lang="uk-UA" sz="5400" b="1" dirty="0" smtClean="0">
                <a:ln/>
                <a:solidFill>
                  <a:srgbClr val="C00000"/>
                </a:solidFill>
              </a:rPr>
              <a:t>36</a:t>
            </a:r>
            <a:endParaRPr lang="uk-UA" sz="5400" b="1" dirty="0">
              <a:ln/>
              <a:solidFill>
                <a:srgbClr val="C00000"/>
              </a:solidFill>
            </a:endParaRPr>
          </a:p>
          <a:p>
            <a:pPr lvl="0" algn="ctr"/>
            <a:r>
              <a:rPr lang="uk-UA" sz="5400" b="1" dirty="0">
                <a:ln/>
                <a:solidFill>
                  <a:srgbClr val="C00000"/>
                </a:solidFill>
              </a:rPr>
              <a:t> </a:t>
            </a:r>
            <a:r>
              <a:rPr lang="uk-UA" sz="5400" b="1" dirty="0" smtClean="0">
                <a:ln/>
                <a:solidFill>
                  <a:srgbClr val="C00000"/>
                </a:solidFill>
              </a:rPr>
              <a:t>9 </a:t>
            </a:r>
            <a:r>
              <a:rPr lang="uk-UA" sz="5400" b="1" dirty="0">
                <a:ln/>
                <a:solidFill>
                  <a:srgbClr val="C00000"/>
                </a:solidFill>
              </a:rPr>
              <a:t>• ? = </a:t>
            </a:r>
            <a:r>
              <a:rPr lang="uk-UA" sz="5400" b="1" dirty="0" smtClean="0">
                <a:ln/>
                <a:solidFill>
                  <a:srgbClr val="C00000"/>
                </a:solidFill>
              </a:rPr>
              <a:t>36</a:t>
            </a:r>
            <a:r>
              <a:rPr lang="ru-RU" sz="5400" b="1" dirty="0" smtClean="0">
                <a:ln/>
                <a:solidFill>
                  <a:srgbClr val="C00000"/>
                </a:solidFill>
              </a:rPr>
              <a:t> </a:t>
            </a:r>
            <a:endParaRPr lang="ru-RU" sz="5400" b="1" dirty="0">
              <a:ln/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11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/>
              <a:t>Стоп урок!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82"/>
          <a:stretch/>
        </p:blipFill>
        <p:spPr>
          <a:xfrm>
            <a:off x="4427555" y="594359"/>
            <a:ext cx="7125620" cy="534241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Попий води.</a:t>
            </a:r>
          </a:p>
          <a:p>
            <a:r>
              <a:rPr lang="uk-UA" sz="3200" dirty="0" smtClean="0"/>
              <a:t>Виконай декілька вправ.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25991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477672"/>
            <a:ext cx="10058400" cy="1368062"/>
          </a:xfrm>
        </p:spPr>
        <p:txBody>
          <a:bodyPr>
            <a:noAutofit/>
          </a:bodyPr>
          <a:lstStyle/>
          <a:p>
            <a:r>
              <a:rPr lang="uk-UA" sz="5400" b="1" dirty="0" smtClean="0"/>
              <a:t>Крок 6.   П</a:t>
            </a:r>
            <a:r>
              <a:rPr lang="ru-RU" sz="5400" b="1" dirty="0" err="1" smtClean="0"/>
              <a:t>рацюємо</a:t>
            </a:r>
            <a:r>
              <a:rPr lang="ru-RU" sz="5400" b="1" dirty="0" smtClean="0"/>
              <a:t>  з </a:t>
            </a:r>
            <a:r>
              <a:rPr lang="ru-RU" sz="5400" b="1" dirty="0" err="1" smtClean="0"/>
              <a:t>підручником</a:t>
            </a:r>
            <a:endParaRPr lang="uk-UA" sz="5400" b="1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097280" y="2156346"/>
            <a:ext cx="10298601" cy="3575713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Відкрий стор.112.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 smtClean="0"/>
              <a:t> Прочитай завдання 3.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Виконай обчислення, порівняй відповіді.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uk-UA" sz="3600" dirty="0"/>
              <a:t> </a:t>
            </a:r>
            <a:r>
              <a:rPr lang="uk-UA" sz="3600" dirty="0" smtClean="0"/>
              <a:t>Як, ти думаєш, а з п’ятьма множниками переставний закон спрацює?</a:t>
            </a:r>
          </a:p>
          <a:p>
            <a:pPr marL="0" indent="0">
              <a:buNone/>
            </a:pP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95545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319</TotalTime>
  <Words>400</Words>
  <Application>Microsoft Office PowerPoint</Application>
  <PresentationFormat>Широкоэкранный</PresentationFormat>
  <Paragraphs>80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Courier New</vt:lpstr>
      <vt:lpstr>Monotype Corsiva</vt:lpstr>
      <vt:lpstr>Ретро</vt:lpstr>
      <vt:lpstr>Математика</vt:lpstr>
      <vt:lpstr>Приготуй                      Вчись</vt:lpstr>
      <vt:lpstr>Крок 1             Усний рахунок</vt:lpstr>
      <vt:lpstr>Крок 2  Приготуйся працювати у зошиті</vt:lpstr>
      <vt:lpstr>Крок 3.        Усно обчисли вирази</vt:lpstr>
      <vt:lpstr>Крок 4. Розглянь малюнки. Прочитай записи</vt:lpstr>
      <vt:lpstr>Крок 5. Переставний закон множення: прочитай і запам’ятай</vt:lpstr>
      <vt:lpstr>Стоп урок! </vt:lpstr>
      <vt:lpstr>Крок 6.   Працюємо  з підручником</vt:lpstr>
      <vt:lpstr>Крок 7.         Розв’язуємо задачу.</vt:lpstr>
      <vt:lpstr>Крок 8.    Записуємо коротку умову</vt:lpstr>
      <vt:lpstr>Крок 9.               Розв’язання</vt:lpstr>
      <vt:lpstr>Крок 10.         Самостійна робота</vt:lpstr>
      <vt:lpstr>Урок закінчено!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32</cp:revision>
  <dcterms:created xsi:type="dcterms:W3CDTF">2020-03-23T06:40:25Z</dcterms:created>
  <dcterms:modified xsi:type="dcterms:W3CDTF">2020-04-02T11:08:18Z</dcterms:modified>
</cp:coreProperties>
</file>