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73" r:id="rId9"/>
    <p:sldId id="264" r:id="rId10"/>
    <p:sldId id="265" r:id="rId11"/>
    <p:sldId id="274" r:id="rId12"/>
    <p:sldId id="269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2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ІІІ тиждень</a:t>
            </a:r>
          </a:p>
          <a:p>
            <a:pPr algn="ctr"/>
            <a:r>
              <a:rPr lang="uk-UA" smtClean="0"/>
              <a:t>Урок </a:t>
            </a:r>
            <a:r>
              <a:rPr lang="uk-UA" smtClean="0"/>
              <a:t>№2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2013466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800" dirty="0" smtClean="0"/>
              <a:t> </a:t>
            </a:r>
            <a:r>
              <a:rPr lang="uk-UA" sz="4800" dirty="0" smtClean="0">
                <a:latin typeface="Monotype Corsiva" panose="03010101010201010101" pitchFamily="66" charset="0"/>
              </a:rPr>
              <a:t>Слон – 4 год</a:t>
            </a:r>
          </a:p>
          <a:p>
            <a:pPr marL="0" indent="0">
              <a:buNone/>
            </a:pPr>
            <a:r>
              <a:rPr lang="uk-UA" sz="4800" dirty="0" smtClean="0">
                <a:latin typeface="Monotype Corsiva" panose="03010101010201010101" pitchFamily="66" charset="0"/>
              </a:rPr>
              <a:t> Лев - ? год, у 4 рази &gt; </a:t>
            </a:r>
          </a:p>
          <a:p>
            <a:pPr marL="0" indent="0">
              <a:buNone/>
            </a:pPr>
            <a:r>
              <a:rPr lang="uk-UA" sz="4800" dirty="0">
                <a:latin typeface="Monotype Corsiva" panose="03010101010201010101" pitchFamily="66" charset="0"/>
              </a:rPr>
              <a:t> </a:t>
            </a:r>
            <a:r>
              <a:rPr lang="uk-UA" sz="4800" dirty="0" err="1" smtClean="0">
                <a:latin typeface="Monotype Corsiva" panose="03010101010201010101" pitchFamily="66" charset="0"/>
              </a:rPr>
              <a:t>Коала</a:t>
            </a:r>
            <a:r>
              <a:rPr lang="uk-UA" sz="4800" dirty="0" smtClean="0">
                <a:latin typeface="Monotype Corsiva" panose="03010101010201010101" pitchFamily="66" charset="0"/>
              </a:rPr>
              <a:t> - ? год, на 4 год &gt;</a:t>
            </a:r>
            <a:endParaRPr lang="uk-UA" sz="48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4272706" y="729102"/>
            <a:ext cx="37075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У ТЕБЕ ТАК?</a:t>
            </a:r>
            <a:endParaRPr lang="ru-RU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6" name="Выгнутая вниз стрелка 15"/>
          <p:cNvSpPr/>
          <p:nvPr/>
        </p:nvSpPr>
        <p:spPr>
          <a:xfrm rot="13936919">
            <a:off x="5593644" y="2285175"/>
            <a:ext cx="1578436" cy="63174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7" name="Выгнутая вниз стрелка 16"/>
          <p:cNvSpPr/>
          <p:nvPr/>
        </p:nvSpPr>
        <p:spPr>
          <a:xfrm rot="15276351">
            <a:off x="6757343" y="3194819"/>
            <a:ext cx="1392072" cy="70968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8" name="Правая круглая скобка 17"/>
          <p:cNvSpPr/>
          <p:nvPr/>
        </p:nvSpPr>
        <p:spPr>
          <a:xfrm>
            <a:off x="8297839" y="2169994"/>
            <a:ext cx="532262" cy="2144927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20" name="Прямая со стрелкой 19"/>
          <p:cNvCxnSpPr>
            <a:stCxn id="18" idx="0"/>
          </p:cNvCxnSpPr>
          <p:nvPr/>
        </p:nvCxnSpPr>
        <p:spPr>
          <a:xfrm>
            <a:off x="8297839" y="2169994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8" idx="0"/>
          </p:cNvCxnSpPr>
          <p:nvPr/>
        </p:nvCxnSpPr>
        <p:spPr>
          <a:xfrm flipH="1">
            <a:off x="8093122" y="2169994"/>
            <a:ext cx="20471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8" idx="1"/>
          </p:cNvCxnSpPr>
          <p:nvPr/>
        </p:nvCxnSpPr>
        <p:spPr>
          <a:xfrm flipH="1">
            <a:off x="8161361" y="4314921"/>
            <a:ext cx="13647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 flipH="1">
            <a:off x="9198421" y="2718664"/>
            <a:ext cx="18990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800" dirty="0" smtClean="0">
                <a:latin typeface="Monotype Corsiva" panose="03010101010201010101" pitchFamily="66" charset="0"/>
              </a:rPr>
              <a:t>у ? р. &gt;</a:t>
            </a:r>
            <a:endParaRPr lang="uk-UA" sz="4800" dirty="0">
              <a:latin typeface="Monotype Corsiva" panose="03010101010201010101" pitchFamily="66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97796" y="5173132"/>
            <a:ext cx="79701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dirty="0" smtClean="0"/>
              <a:t>То скільки дій буде у </a:t>
            </a:r>
            <a:r>
              <a:rPr lang="uk-UA" sz="4400" dirty="0" err="1" smtClean="0"/>
              <a:t>розв’занні</a:t>
            </a:r>
            <a:r>
              <a:rPr lang="uk-UA" sz="4400" dirty="0" smtClean="0"/>
              <a:t>?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600" b="1" dirty="0" smtClean="0"/>
              <a:t>Крок 7</a:t>
            </a:r>
            <a:endParaRPr lang="uk-UA" sz="56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4000" b="1" dirty="0" err="1" smtClean="0"/>
              <a:t>Розглянь</a:t>
            </a:r>
            <a:r>
              <a:rPr lang="ru-RU" sz="4000" b="1" dirty="0" smtClean="0"/>
              <a:t> </a:t>
            </a:r>
            <a:r>
              <a:rPr lang="ru-RU" sz="4000" b="1" dirty="0"/>
              <a:t>план </a:t>
            </a:r>
            <a:r>
              <a:rPr lang="ru-RU" sz="4000" b="1" dirty="0" smtClean="0"/>
              <a:t>–схему,</a:t>
            </a:r>
          </a:p>
          <a:p>
            <a:r>
              <a:rPr lang="ru-RU" sz="4000" b="1" dirty="0" smtClean="0"/>
              <a:t>запиши </a:t>
            </a:r>
            <a:r>
              <a:rPr lang="ru-RU" sz="4000" b="1" dirty="0" err="1" smtClean="0"/>
              <a:t>розв’язання</a:t>
            </a:r>
            <a:r>
              <a:rPr lang="ru-RU" sz="4000" b="1" dirty="0" smtClean="0"/>
              <a:t> і </a:t>
            </a:r>
            <a:r>
              <a:rPr lang="ru-RU" sz="4000" b="1" dirty="0" err="1" smtClean="0"/>
              <a:t>відповідь</a:t>
            </a:r>
            <a:endParaRPr lang="uk-UA" sz="4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785" y="401662"/>
            <a:ext cx="1847248" cy="90228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5131" y="1634625"/>
            <a:ext cx="1822862" cy="96077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9730" y="1615901"/>
            <a:ext cx="1859441" cy="960778"/>
          </a:xfrm>
          <a:prstGeom prst="rect">
            <a:avLst/>
          </a:prstGeom>
        </p:spPr>
      </p:pic>
      <p:sp>
        <p:nvSpPr>
          <p:cNvPr id="8" name="Овал 7"/>
          <p:cNvSpPr/>
          <p:nvPr/>
        </p:nvSpPr>
        <p:spPr>
          <a:xfrm>
            <a:off x="5581809" y="2926080"/>
            <a:ext cx="1774209" cy="1031771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/>
          <p:cNvSpPr/>
          <p:nvPr/>
        </p:nvSpPr>
        <p:spPr>
          <a:xfrm>
            <a:off x="8410336" y="2926080"/>
            <a:ext cx="1877261" cy="1031771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4170973" y="4589696"/>
            <a:ext cx="1828800" cy="993588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/>
          <p:cNvSpPr/>
          <p:nvPr/>
        </p:nvSpPr>
        <p:spPr>
          <a:xfrm>
            <a:off x="6920745" y="4559702"/>
            <a:ext cx="1847248" cy="102358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Прямоугольник 11"/>
          <p:cNvSpPr/>
          <p:nvPr/>
        </p:nvSpPr>
        <p:spPr>
          <a:xfrm>
            <a:off x="8869961" y="499790"/>
            <a:ext cx="11608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/>
              <a:t>? раз</a:t>
            </a:r>
            <a:endParaRPr lang="uk-UA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203224" y="1745682"/>
            <a:ext cx="3497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dirty="0" smtClean="0"/>
              <a:t>:</a:t>
            </a:r>
            <a:endParaRPr lang="uk-UA" sz="4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287597" y="1773124"/>
            <a:ext cx="12664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/>
              <a:t>4 год</a:t>
            </a:r>
            <a:endParaRPr lang="uk-UA" sz="3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247234" y="1745681"/>
            <a:ext cx="11460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/>
              <a:t>? год</a:t>
            </a:r>
            <a:endParaRPr lang="uk-UA" sz="3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895871" y="3118799"/>
            <a:ext cx="11460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/>
              <a:t>? год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670080" y="2943406"/>
            <a:ext cx="52931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dirty="0" smtClean="0"/>
              <a:t>+</a:t>
            </a:r>
            <a:endParaRPr lang="uk-UA" sz="5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8794650" y="3081905"/>
            <a:ext cx="11669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/>
              <a:t>4 </a:t>
            </a:r>
            <a:r>
              <a:rPr lang="uk-UA" sz="3600" dirty="0"/>
              <a:t>год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522391" y="4726309"/>
            <a:ext cx="11669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/>
              <a:t>4 год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140661" y="4748326"/>
            <a:ext cx="14318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/>
              <a:t>4 </a:t>
            </a:r>
            <a:r>
              <a:rPr lang="uk-UA" sz="3600" dirty="0" smtClean="0"/>
              <a:t>рази</a:t>
            </a:r>
            <a:endParaRPr lang="uk-UA" sz="3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350800" y="4748325"/>
            <a:ext cx="4138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/>
              <a:t>•</a:t>
            </a:r>
          </a:p>
        </p:txBody>
      </p:sp>
      <p:cxnSp>
        <p:nvCxnSpPr>
          <p:cNvPr id="25" name="Прямая со стрелкой 24"/>
          <p:cNvCxnSpPr>
            <a:endCxn id="7" idx="0"/>
          </p:cNvCxnSpPr>
          <p:nvPr/>
        </p:nvCxnSpPr>
        <p:spPr>
          <a:xfrm>
            <a:off x="10121324" y="1171273"/>
            <a:ext cx="758127" cy="4446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6" idx="0"/>
          </p:cNvCxnSpPr>
          <p:nvPr/>
        </p:nvCxnSpPr>
        <p:spPr>
          <a:xfrm flipH="1">
            <a:off x="7856562" y="1171273"/>
            <a:ext cx="938088" cy="463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8" idx="0"/>
          </p:cNvCxnSpPr>
          <p:nvPr/>
        </p:nvCxnSpPr>
        <p:spPr>
          <a:xfrm flipH="1">
            <a:off x="6468914" y="2443786"/>
            <a:ext cx="778320" cy="482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9" idx="0"/>
          </p:cNvCxnSpPr>
          <p:nvPr/>
        </p:nvCxnSpPr>
        <p:spPr>
          <a:xfrm>
            <a:off x="8506375" y="2470250"/>
            <a:ext cx="842592" cy="455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8" idx="3"/>
            <a:endCxn id="10" idx="0"/>
          </p:cNvCxnSpPr>
          <p:nvPr/>
        </p:nvCxnSpPr>
        <p:spPr>
          <a:xfrm flipH="1">
            <a:off x="5085373" y="3806752"/>
            <a:ext cx="756263" cy="782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8" idx="5"/>
            <a:endCxn id="11" idx="0"/>
          </p:cNvCxnSpPr>
          <p:nvPr/>
        </p:nvCxnSpPr>
        <p:spPr>
          <a:xfrm>
            <a:off x="7096191" y="3806752"/>
            <a:ext cx="748178" cy="752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4197648" y="4030867"/>
            <a:ext cx="10038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 smtClean="0"/>
              <a:t>слон</a:t>
            </a:r>
            <a:endParaRPr lang="uk-UA" sz="32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5390519" y="2486954"/>
            <a:ext cx="7954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 smtClean="0"/>
              <a:t>лев</a:t>
            </a:r>
            <a:endParaRPr lang="uk-UA" sz="32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462691" y="1116368"/>
            <a:ext cx="11903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 err="1" smtClean="0"/>
              <a:t>коала</a:t>
            </a:r>
            <a:endParaRPr lang="uk-UA" sz="32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10909360" y="1140533"/>
            <a:ext cx="10038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слон</a:t>
            </a:r>
          </a:p>
        </p:txBody>
      </p:sp>
    </p:spTree>
    <p:extLst>
      <p:ext uri="{BB962C8B-B14F-4D97-AF65-F5344CB8AC3E}">
        <p14:creationId xmlns:p14="http://schemas.microsoft.com/office/powerpoint/2010/main" val="1730697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</a:p>
          <a:p>
            <a:r>
              <a:rPr lang="uk-UA" sz="3200" dirty="0" smtClean="0"/>
              <a:t>Записувати розв’язання задач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1             Усний рахунок</a:t>
            </a:r>
            <a:endParaRPr lang="uk-UA" sz="54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4963" y="2833273"/>
            <a:ext cx="2879679" cy="169232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ЗБІЛЬШ НА 7</a:t>
            </a:r>
            <a:endParaRPr lang="uk-UA" sz="3200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734566" y="2799153"/>
            <a:ext cx="2879679" cy="176056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ЗБІЛЬШ У </a:t>
            </a:r>
          </a:p>
          <a:p>
            <a:pPr algn="ctr"/>
            <a:r>
              <a:rPr lang="uk-UA" sz="3200" b="1" dirty="0" smtClean="0"/>
              <a:t>7 РАЗІВ</a:t>
            </a:r>
            <a:endParaRPr lang="uk-UA" sz="3200" b="1" dirty="0"/>
          </a:p>
        </p:txBody>
      </p:sp>
      <p:sp>
        <p:nvSpPr>
          <p:cNvPr id="17" name="Двойная стрелка влево/вправо 16"/>
          <p:cNvSpPr/>
          <p:nvPr/>
        </p:nvSpPr>
        <p:spPr>
          <a:xfrm>
            <a:off x="3384642" y="2505727"/>
            <a:ext cx="5349924" cy="2347415"/>
          </a:xfrm>
          <a:prstGeom prst="left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/>
              <a:t>3, 5, 4, 7, 10</a:t>
            </a:r>
            <a:endParaRPr lang="uk-UA" sz="4000" b="1" dirty="0"/>
          </a:p>
        </p:txBody>
      </p:sp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b="1" dirty="0" smtClean="0"/>
              <a:t>Крок 2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4400" dirty="0" smtClean="0"/>
              <a:t>Який сьогодні день тижня?</a:t>
            </a:r>
          </a:p>
          <a:p>
            <a:pPr algn="ctr"/>
            <a:r>
              <a:rPr lang="uk-UA" sz="4400" dirty="0" smtClean="0"/>
              <a:t>Яке число і місяць?</a:t>
            </a:r>
          </a:p>
          <a:p>
            <a:pPr algn="ctr"/>
            <a:r>
              <a:rPr lang="uk-UA" sz="4400" dirty="0" err="1" smtClean="0"/>
              <a:t>Запиши</a:t>
            </a:r>
            <a:r>
              <a:rPr lang="uk-UA" sz="4400" dirty="0" smtClean="0"/>
              <a:t>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каліграфічно.</a:t>
            </a:r>
          </a:p>
          <a:p>
            <a:pPr algn="ctr"/>
            <a:r>
              <a:rPr lang="uk-UA" sz="4400" dirty="0" smtClean="0"/>
              <a:t>Розкажи про число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7" y="579250"/>
            <a:ext cx="10686197" cy="1201003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3. </a:t>
            </a:r>
            <a:r>
              <a:rPr lang="uk-UA" sz="5400" b="1" dirty="0"/>
              <a:t>Переставний закон множення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20095" y="4669087"/>
            <a:ext cx="26980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 smtClean="0"/>
              <a:t>2</a:t>
            </a:r>
            <a:r>
              <a:rPr lang="uk-UA" sz="4000" dirty="0"/>
              <a:t> • </a:t>
            </a:r>
            <a:r>
              <a:rPr lang="uk-UA" sz="4000" dirty="0" smtClean="0"/>
              <a:t>6 = ? </a:t>
            </a:r>
            <a:r>
              <a:rPr lang="uk-UA" sz="4000" dirty="0"/>
              <a:t>• </a:t>
            </a:r>
            <a:r>
              <a:rPr lang="uk-UA" sz="4000" dirty="0" smtClean="0"/>
              <a:t>2</a:t>
            </a:r>
          </a:p>
          <a:p>
            <a:r>
              <a:rPr lang="uk-UA" sz="4000" dirty="0" smtClean="0"/>
              <a:t>3</a:t>
            </a:r>
            <a:r>
              <a:rPr lang="uk-UA" sz="4000" dirty="0"/>
              <a:t> • </a:t>
            </a:r>
            <a:r>
              <a:rPr lang="uk-UA" sz="4000" dirty="0" smtClean="0"/>
              <a:t>2 = 2</a:t>
            </a:r>
            <a:r>
              <a:rPr lang="uk-UA" sz="4000" dirty="0"/>
              <a:t> • </a:t>
            </a:r>
            <a:r>
              <a:rPr lang="uk-UA" sz="4000" dirty="0" smtClean="0"/>
              <a:t>? </a:t>
            </a:r>
            <a:endParaRPr lang="uk-UA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145513" y="4641015"/>
            <a:ext cx="28037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 smtClean="0"/>
              <a:t>4</a:t>
            </a:r>
            <a:r>
              <a:rPr lang="uk-UA" sz="4000" dirty="0"/>
              <a:t> • </a:t>
            </a:r>
            <a:r>
              <a:rPr lang="uk-UA" sz="4000" dirty="0" smtClean="0"/>
              <a:t>6 = 6</a:t>
            </a:r>
            <a:r>
              <a:rPr lang="uk-UA" sz="4000" dirty="0"/>
              <a:t> </a:t>
            </a:r>
            <a:r>
              <a:rPr lang="uk-UA" sz="4000" dirty="0" smtClean="0"/>
              <a:t>• ?</a:t>
            </a:r>
          </a:p>
          <a:p>
            <a:r>
              <a:rPr lang="uk-UA" sz="4000" dirty="0" smtClean="0"/>
              <a:t>? • 4 = 4</a:t>
            </a:r>
            <a:r>
              <a:rPr lang="uk-UA" sz="4000" dirty="0"/>
              <a:t> • </a:t>
            </a:r>
            <a:r>
              <a:rPr lang="uk-UA" sz="4000" dirty="0" smtClean="0"/>
              <a:t>? </a:t>
            </a:r>
            <a:endParaRPr lang="uk-UA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613107" y="1780253"/>
            <a:ext cx="938615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Пригадай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  <a:p>
            <a:pPr algn="ctr"/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переставний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закон </a:t>
            </a:r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множення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і добери </a:t>
            </a:r>
            <a:r>
              <a:rPr lang="ru-R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потрібні</a:t>
            </a:r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числа (</a:t>
            </a:r>
            <a:r>
              <a:rPr lang="ru-R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усно</a:t>
            </a:r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)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233" y="567436"/>
            <a:ext cx="10237113" cy="1119116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Крок 4.          Самостійна робота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2588" y="1915026"/>
            <a:ext cx="10598133" cy="402336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dirty="0" smtClean="0"/>
              <a:t> </a:t>
            </a:r>
            <a:r>
              <a:rPr lang="uk-UA" sz="3600" dirty="0" err="1" smtClean="0"/>
              <a:t>Стор</a:t>
            </a:r>
            <a:r>
              <a:rPr lang="uk-UA" sz="3600" dirty="0" smtClean="0"/>
              <a:t>. 114, завдання 5 – практично.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600" dirty="0"/>
              <a:t> </a:t>
            </a:r>
            <a:r>
              <a:rPr lang="uk-UA" sz="3600" dirty="0" smtClean="0"/>
              <a:t>Візьми 20 зубочисток (олівців, паличок для рахунку).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600" dirty="0" smtClean="0"/>
              <a:t>Відклади ті, що за умовою задачі – залишилися.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600" dirty="0" smtClean="0"/>
              <a:t>З решти – побудуй квадрати. Скільки їх у тебе вийшло?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err="1" smtClean="0"/>
              <a:t>Стор</a:t>
            </a:r>
            <a:r>
              <a:rPr lang="uk-UA" sz="3600" dirty="0" smtClean="0"/>
              <a:t>. 114, завдання 6 –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 у зошит.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6972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5.            Розв’язуємо задачу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586075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Відкрий сторінку 115.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Розглянь фотографії. Хто зображений? Що вони роблять?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Прочитай умову задачі 6.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Як ти думаєш, скільки дій буде у розв’язанні?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uk-UA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99748" y="5078518"/>
            <a:ext cx="44534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ПЕРЕВІРИМО?</a:t>
            </a:r>
            <a:endParaRPr lang="ru-RU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511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477672"/>
            <a:ext cx="10058400" cy="1368062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6.      Склади коротку умову</a:t>
            </a:r>
            <a:endParaRPr lang="uk-UA" sz="54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97280" y="1845733"/>
            <a:ext cx="10298601" cy="4500475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Про яких тварин задача?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Скільки годин спить слон?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А лев? Що відомо про нього?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Відомо, скільки годин спить </a:t>
            </a:r>
            <a:r>
              <a:rPr lang="uk-UA" sz="3600" dirty="0" err="1" smtClean="0"/>
              <a:t>коала</a:t>
            </a:r>
            <a:r>
              <a:rPr lang="uk-UA" sz="3600" dirty="0" smtClean="0"/>
              <a:t>? А що відомо про її сон?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Яке головне питання у задачі? Яку дужку </a:t>
            </a:r>
            <a:r>
              <a:rPr lang="uk-UA" sz="3600" dirty="0" err="1" smtClean="0"/>
              <a:t>требе</a:t>
            </a:r>
            <a:r>
              <a:rPr lang="uk-UA" sz="3600" dirty="0" smtClean="0"/>
              <a:t> накреслити?</a:t>
            </a:r>
          </a:p>
          <a:p>
            <a:pPr marL="0" indent="0">
              <a:buNone/>
            </a:pP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95545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399</TotalTime>
  <Words>372</Words>
  <Application>Microsoft Office PowerPoint</Application>
  <PresentationFormat>Широкоэкранный</PresentationFormat>
  <Paragraphs>77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Monotype Corsiva</vt:lpstr>
      <vt:lpstr>Ретро</vt:lpstr>
      <vt:lpstr>Математика</vt:lpstr>
      <vt:lpstr>Приготуй                      Вчись</vt:lpstr>
      <vt:lpstr>Крок 1             Усний рахунок</vt:lpstr>
      <vt:lpstr>Крок 2  Приготуйся працювати у зошиті</vt:lpstr>
      <vt:lpstr>Крок 3. Переставний закон множення</vt:lpstr>
      <vt:lpstr>Крок 4.          Самостійна робота</vt:lpstr>
      <vt:lpstr>Стоп урок! </vt:lpstr>
      <vt:lpstr>Крок 5.            Розв’язуємо задачу</vt:lpstr>
      <vt:lpstr>Крок 6.      Склади коротку умову</vt:lpstr>
      <vt:lpstr>Презентация PowerPoint</vt:lpstr>
      <vt:lpstr>Крок 7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40</cp:revision>
  <dcterms:created xsi:type="dcterms:W3CDTF">2020-03-23T06:40:25Z</dcterms:created>
  <dcterms:modified xsi:type="dcterms:W3CDTF">2020-04-02T11:08:50Z</dcterms:modified>
</cp:coreProperties>
</file>